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258" r:id="rId3"/>
    <p:sldId id="265" r:id="rId4"/>
    <p:sldId id="259" r:id="rId5"/>
    <p:sldId id="261" r:id="rId6"/>
    <p:sldId id="272" r:id="rId7"/>
    <p:sldId id="273" r:id="rId8"/>
    <p:sldId id="274" r:id="rId9"/>
    <p:sldId id="275" r:id="rId10"/>
    <p:sldId id="276" r:id="rId11"/>
    <p:sldId id="266" r:id="rId12"/>
    <p:sldId id="277" r:id="rId13"/>
    <p:sldId id="278" r:id="rId14"/>
    <p:sldId id="279" r:id="rId15"/>
    <p:sldId id="280" r:id="rId16"/>
    <p:sldId id="281" r:id="rId17"/>
    <p:sldId id="289" r:id="rId18"/>
    <p:sldId id="282" r:id="rId19"/>
    <p:sldId id="285" r:id="rId20"/>
    <p:sldId id="284" r:id="rId21"/>
    <p:sldId id="283" r:id="rId22"/>
    <p:sldId id="286" r:id="rId23"/>
    <p:sldId id="287" r:id="rId24"/>
    <p:sldId id="288" r:id="rId25"/>
    <p:sldId id="263" r:id="rId26"/>
    <p:sldId id="264" r:id="rId27"/>
    <p:sldId id="291" r:id="rId28"/>
    <p:sldId id="309" r:id="rId29"/>
    <p:sldId id="312" r:id="rId30"/>
    <p:sldId id="310" r:id="rId31"/>
    <p:sldId id="307" r:id="rId32"/>
    <p:sldId id="298" r:id="rId33"/>
    <p:sldId id="299" r:id="rId34"/>
    <p:sldId id="300" r:id="rId35"/>
    <p:sldId id="301" r:id="rId36"/>
    <p:sldId id="304" r:id="rId37"/>
    <p:sldId id="302" r:id="rId38"/>
    <p:sldId id="305" r:id="rId39"/>
    <p:sldId id="306" r:id="rId40"/>
    <p:sldId id="296" r:id="rId41"/>
    <p:sldId id="297" r:id="rId42"/>
    <p:sldId id="293" r:id="rId43"/>
    <p:sldId id="292" r:id="rId44"/>
    <p:sldId id="294" r:id="rId45"/>
    <p:sldId id="295"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C0CC"/>
    <a:srgbClr val="A78A7F"/>
    <a:srgbClr val="D5FFF3"/>
    <a:srgbClr val="EDF2FB"/>
    <a:srgbClr val="05668D"/>
    <a:srgbClr val="02C39A"/>
    <a:srgbClr val="E9FF70"/>
    <a:srgbClr val="FCF6BD"/>
    <a:srgbClr val="D0F4DE"/>
    <a:srgbClr val="A8DADC"/>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55" autoAdjust="0"/>
    <p:restoredTop sz="94660"/>
  </p:normalViewPr>
  <p:slideViewPr>
    <p:cSldViewPr snapToGrid="0">
      <p:cViewPr varScale="1">
        <p:scale>
          <a:sx n="82" d="100"/>
          <a:sy n="82" d="100"/>
        </p:scale>
        <p:origin x="52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EDF5A-8975-45AB-8DA0-E7E5D7C9491E}" type="datetimeFigureOut">
              <a:rPr lang="en-IN" smtClean="0"/>
              <a:t>11-10-2025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182B8-70E9-4F75-904B-49173BB59C9A}" type="slidenum">
              <a:rPr lang="en-IN" smtClean="0"/>
              <a:t>‹#›</a:t>
            </a:fld>
            <a:endParaRPr lang="en-IN"/>
          </a:p>
        </p:txBody>
      </p:sp>
    </p:spTree>
    <p:extLst>
      <p:ext uri="{BB962C8B-B14F-4D97-AF65-F5344CB8AC3E}">
        <p14:creationId xmlns:p14="http://schemas.microsoft.com/office/powerpoint/2010/main" val="377394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CC3D3-7D25-E454-FF4F-BC61E1315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8871D-5511-0E74-BC7A-47D2202A9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C0C22-011B-1B84-FCB2-D4A998F14C8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219B0F3-996F-7A7F-FC2B-24EEB56E049E}"/>
              </a:ext>
            </a:extLst>
          </p:cNvPr>
          <p:cNvSpPr>
            <a:spLocks noGrp="1"/>
          </p:cNvSpPr>
          <p:nvPr>
            <p:ph type="sldNum" sz="quarter" idx="5"/>
          </p:nvPr>
        </p:nvSpPr>
        <p:spPr/>
        <p:txBody>
          <a:bodyPr/>
          <a:lstStyle/>
          <a:p>
            <a:fld id="{333182B8-70E9-4F75-904B-49173BB59C9A}" type="slidenum">
              <a:rPr lang="en-IN" smtClean="0"/>
              <a:t>42</a:t>
            </a:fld>
            <a:endParaRPr lang="en-IN"/>
          </a:p>
        </p:txBody>
      </p:sp>
    </p:spTree>
    <p:extLst>
      <p:ext uri="{BB962C8B-B14F-4D97-AF65-F5344CB8AC3E}">
        <p14:creationId xmlns:p14="http://schemas.microsoft.com/office/powerpoint/2010/main" val="403155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3182B8-70E9-4F75-904B-49173BB59C9A}" type="slidenum">
              <a:rPr lang="en-IN" smtClean="0"/>
              <a:t>43</a:t>
            </a:fld>
            <a:endParaRPr lang="en-IN"/>
          </a:p>
        </p:txBody>
      </p:sp>
    </p:spTree>
    <p:extLst>
      <p:ext uri="{BB962C8B-B14F-4D97-AF65-F5344CB8AC3E}">
        <p14:creationId xmlns:p14="http://schemas.microsoft.com/office/powerpoint/2010/main" val="1893288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7145-2B80-0250-EC74-658C75E72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B9BC2B-CC2E-2FDD-553F-E61E4BA64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3628AC-1A0B-DA5E-4E8C-C8FE45C4F26D}"/>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6C6C447D-2923-A529-3CDE-81867998EA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9A5145-3EB5-A1A6-ADD9-B4F6C77DB76C}"/>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2200800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AB31-2A7B-1282-B2C6-F66EBF9D6D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161169-DAA6-9CFD-2767-9A6A38368C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3F463-913D-E0A2-AB9F-5DA709CC7168}"/>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65F4ACC8-DEE4-CF84-1D0D-BE6CDAD713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495433-24FC-40D5-6F1C-04A9E56682E0}"/>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2022420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550F9-0E08-A3DB-6D7E-660646D4E1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BDB0A4-955A-7300-0B54-45749F244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D55494-39E8-7EC6-2301-755806E12845}"/>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E6E3A8D2-115A-CFB9-0515-BCF38E982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99996E-2ACE-E9B3-36DD-73FAA6607AD4}"/>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1348800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F6F8-2D57-7D7A-313C-73A57BF7C3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14383A-C91B-3626-4194-728E3965E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D32E8E-4A99-1DE2-36E0-098885C6C3C9}"/>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3F10B852-E1DD-BAFE-C17F-69355904A4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3AEEA-120F-93AE-2A0A-617D96E6D75A}"/>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50125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7A4A-924A-0604-059A-4D0AABC05C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87E9CE-2280-8308-1DA1-80C023A986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7CA8F-E924-60C6-D2AB-7CD54090BAFE}"/>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E5E7B185-23DD-BE2D-D2E9-304EA5D8CF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A68C7-1266-66A9-50CC-68BFBE9CB1A2}"/>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490493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8CB1-ED64-6093-6A3C-9FF726E2FE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AAAD99-B537-884B-4BA1-ABB1A75F9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3BF1F4-C660-400C-7BF5-A0B605CFC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85640B-8A0D-6365-2B30-E45497DB6640}"/>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6" name="Footer Placeholder 5">
            <a:extLst>
              <a:ext uri="{FF2B5EF4-FFF2-40B4-BE49-F238E27FC236}">
                <a16:creationId xmlns:a16="http://schemas.microsoft.com/office/drawing/2014/main" id="{3C1E7BD7-4655-B4C0-8029-B2DD81C0C7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31D094-A15C-3CAC-22D3-DF46089FCC81}"/>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1034738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F2E4-E3D1-1B2F-E42F-45CA983E69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41046E-AF22-6233-8812-C0E2E9A1B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6E9E9-DD23-1E15-C006-57DE71F17B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8C8A07-FFE6-E74D-7A32-67BDE3187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D70CD-B724-A541-C867-1F2EA492D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C2C067-FA26-4C51-63FC-D9E63323484D}"/>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8" name="Footer Placeholder 7">
            <a:extLst>
              <a:ext uri="{FF2B5EF4-FFF2-40B4-BE49-F238E27FC236}">
                <a16:creationId xmlns:a16="http://schemas.microsoft.com/office/drawing/2014/main" id="{2432B0EB-1316-9420-6BB3-EE306EFB28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6184DF-81B4-274C-D979-F54D52AB62EF}"/>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783221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733A-28B5-967B-6E4A-4C6D2FD21A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9DF801-452F-0943-F3CA-F5E6D567F616}"/>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4" name="Footer Placeholder 3">
            <a:extLst>
              <a:ext uri="{FF2B5EF4-FFF2-40B4-BE49-F238E27FC236}">
                <a16:creationId xmlns:a16="http://schemas.microsoft.com/office/drawing/2014/main" id="{C499607A-BFB7-232A-5C39-D74E4AAAB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899EAF-83FC-27B7-9A7C-1E06FBD6C8D0}"/>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1658933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3A005-8647-0744-9CE9-EBE2F04B307E}"/>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3" name="Footer Placeholder 2">
            <a:extLst>
              <a:ext uri="{FF2B5EF4-FFF2-40B4-BE49-F238E27FC236}">
                <a16:creationId xmlns:a16="http://schemas.microsoft.com/office/drawing/2014/main" id="{7619F32E-ED75-FB8D-E077-E0A81CA1C5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0E5B22-BB24-585B-349E-6F3D3092DE52}"/>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3746959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A4D9-8ABA-145F-23B2-C17BF0DE3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3A3989-2C7D-F01B-01B9-9A46B0C31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2C66A8-CB3E-213F-15EC-CBABB5006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BC056-FDB1-B7D1-B55D-61399139A61E}"/>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6" name="Footer Placeholder 5">
            <a:extLst>
              <a:ext uri="{FF2B5EF4-FFF2-40B4-BE49-F238E27FC236}">
                <a16:creationId xmlns:a16="http://schemas.microsoft.com/office/drawing/2014/main" id="{EE936D7F-F930-5265-F864-38E5BB5A1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C6228F-5889-F3E3-E02D-EEDD2B3835A7}"/>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1487748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191A-5505-D95E-EF18-143B4882E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C13CA1-7E02-A780-C66B-88E35F4379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A61F17-5967-DC07-B300-F883858F5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30277-F81D-44FF-FDD9-233577EF327C}"/>
              </a:ext>
            </a:extLst>
          </p:cNvPr>
          <p:cNvSpPr>
            <a:spLocks noGrp="1"/>
          </p:cNvSpPr>
          <p:nvPr>
            <p:ph type="dt" sz="half" idx="10"/>
          </p:nvPr>
        </p:nvSpPr>
        <p:spPr/>
        <p:txBody>
          <a:bodyPr/>
          <a:lstStyle/>
          <a:p>
            <a:fld id="{D6F01C8B-06A7-40EE-9F8A-1167C66B68F7}" type="datetimeFigureOut">
              <a:rPr lang="en-IN" smtClean="0"/>
              <a:t>11-10-2025</a:t>
            </a:fld>
            <a:endParaRPr lang="en-IN"/>
          </a:p>
        </p:txBody>
      </p:sp>
      <p:sp>
        <p:nvSpPr>
          <p:cNvPr id="6" name="Footer Placeholder 5">
            <a:extLst>
              <a:ext uri="{FF2B5EF4-FFF2-40B4-BE49-F238E27FC236}">
                <a16:creationId xmlns:a16="http://schemas.microsoft.com/office/drawing/2014/main" id="{DAE3E402-D1DF-8210-CCA3-44611A5F80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C4A0C0-A228-7752-64E9-A15CE817FD54}"/>
              </a:ext>
            </a:extLst>
          </p:cNvPr>
          <p:cNvSpPr>
            <a:spLocks noGrp="1"/>
          </p:cNvSpPr>
          <p:nvPr>
            <p:ph type="sldNum" sz="quarter" idx="12"/>
          </p:nvPr>
        </p:nvSpPr>
        <p:spPr/>
        <p:txBody>
          <a:bodyPr/>
          <a:lstStyle/>
          <a:p>
            <a:fld id="{6D3F5FA6-F393-48A4-85D7-5476009041A6}" type="slidenum">
              <a:rPr lang="en-IN" smtClean="0"/>
              <a:t>‹#›</a:t>
            </a:fld>
            <a:endParaRPr lang="en-IN"/>
          </a:p>
        </p:txBody>
      </p:sp>
    </p:spTree>
    <p:extLst>
      <p:ext uri="{BB962C8B-B14F-4D97-AF65-F5344CB8AC3E}">
        <p14:creationId xmlns:p14="http://schemas.microsoft.com/office/powerpoint/2010/main" val="1116283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E0FED1-52C3-9318-675C-9C11774A8C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44B23A-6D2F-964B-B890-9DB9E7FDB3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BFBE39-1AB9-A989-34C6-911626D8D0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01C8B-06A7-40EE-9F8A-1167C66B68F7}" type="datetimeFigureOut">
              <a:rPr lang="en-IN" smtClean="0"/>
              <a:t>11-10-2025</a:t>
            </a:fld>
            <a:endParaRPr lang="en-IN"/>
          </a:p>
        </p:txBody>
      </p:sp>
      <p:sp>
        <p:nvSpPr>
          <p:cNvPr id="5" name="Footer Placeholder 4">
            <a:extLst>
              <a:ext uri="{FF2B5EF4-FFF2-40B4-BE49-F238E27FC236}">
                <a16:creationId xmlns:a16="http://schemas.microsoft.com/office/drawing/2014/main" id="{223B2294-56BC-51A2-34A2-75FBD7DEA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D905AC-B36E-77D3-9354-C2CFB877F6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F5FA6-F393-48A4-85D7-5476009041A6}" type="slidenum">
              <a:rPr lang="en-IN" smtClean="0"/>
              <a:t>‹#›</a:t>
            </a:fld>
            <a:endParaRPr lang="en-IN"/>
          </a:p>
        </p:txBody>
      </p:sp>
    </p:spTree>
    <p:extLst>
      <p:ext uri="{BB962C8B-B14F-4D97-AF65-F5344CB8AC3E}">
        <p14:creationId xmlns:p14="http://schemas.microsoft.com/office/powerpoint/2010/main" val="3825286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hyperlink" Target="https://www.freestock.com/free-videos/seamless-looping-3d-rendering-usa-flag-1409809"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s://manuelgross.blogspot.com/2017/09/los-13-roles-positivos-y-negativos-en.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30.jpg"/><Relationship Id="rId5" Type="http://schemas.openxmlformats.org/officeDocument/2006/relationships/image" Target="../media/image27.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7.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ilicon-austria-labs.com/en/research/project-calls/prediction-of-electronics-lifetime"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4.wdp"/><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5.wdp"/><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6.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C59EA1-0980-9D6E-4C27-1988369B8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5056"/>
          </a:xfrm>
          <a:prstGeom prst="rect">
            <a:avLst/>
          </a:prstGeom>
        </p:spPr>
      </p:pic>
      <p:sp>
        <p:nvSpPr>
          <p:cNvPr id="8" name="Freeform: Shape 7">
            <a:extLst>
              <a:ext uri="{FF2B5EF4-FFF2-40B4-BE49-F238E27FC236}">
                <a16:creationId xmlns:a16="http://schemas.microsoft.com/office/drawing/2014/main" id="{62DACFD5-BBD4-C174-85A6-1BD2128809A6}"/>
              </a:ext>
            </a:extLst>
          </p:cNvPr>
          <p:cNvSpPr/>
          <p:nvPr/>
        </p:nvSpPr>
        <p:spPr>
          <a:xfrm>
            <a:off x="1260850" y="0"/>
            <a:ext cx="10912100" cy="6908165"/>
          </a:xfrm>
          <a:custGeom>
            <a:avLst/>
            <a:gdLst>
              <a:gd name="connsiteX0" fmla="*/ 6213924 w 10912100"/>
              <a:gd name="connsiteY0" fmla="*/ 3291325 h 6908165"/>
              <a:gd name="connsiteX1" fmla="*/ 6336150 w 10912100"/>
              <a:gd name="connsiteY1" fmla="*/ 3591297 h 6908165"/>
              <a:gd name="connsiteX2" fmla="*/ 6094148 w 10912100"/>
              <a:gd name="connsiteY2" fmla="*/ 3591297 h 6908165"/>
              <a:gd name="connsiteX3" fmla="*/ 6117404 w 10912100"/>
              <a:gd name="connsiteY3" fmla="*/ 3546611 h 6908165"/>
              <a:gd name="connsiteX4" fmla="*/ 6197411 w 10912100"/>
              <a:gd name="connsiteY4" fmla="*/ 3349135 h 6908165"/>
              <a:gd name="connsiteX5" fmla="*/ 6213924 w 10912100"/>
              <a:gd name="connsiteY5" fmla="*/ 3291325 h 6908165"/>
              <a:gd name="connsiteX6" fmla="*/ 2694549 w 10912100"/>
              <a:gd name="connsiteY6" fmla="*/ 3279916 h 6908165"/>
              <a:gd name="connsiteX7" fmla="*/ 2570365 w 10912100"/>
              <a:gd name="connsiteY7" fmla="*/ 3591297 h 6908165"/>
              <a:gd name="connsiteX8" fmla="*/ 2821425 w 10912100"/>
              <a:gd name="connsiteY8" fmla="*/ 3591297 h 6908165"/>
              <a:gd name="connsiteX9" fmla="*/ 2694549 w 10912100"/>
              <a:gd name="connsiteY9" fmla="*/ 3279916 h 6908165"/>
              <a:gd name="connsiteX10" fmla="*/ 8514108 w 10912100"/>
              <a:gd name="connsiteY10" fmla="*/ 2933937 h 6908165"/>
              <a:gd name="connsiteX11" fmla="*/ 8514108 w 10912100"/>
              <a:gd name="connsiteY11" fmla="*/ 3990379 h 6908165"/>
              <a:gd name="connsiteX12" fmla="*/ 8741810 w 10912100"/>
              <a:gd name="connsiteY12" fmla="*/ 3990379 h 6908165"/>
              <a:gd name="connsiteX13" fmla="*/ 8741810 w 10912100"/>
              <a:gd name="connsiteY13" fmla="*/ 3570377 h 6908165"/>
              <a:gd name="connsiteX14" fmla="*/ 9115950 w 10912100"/>
              <a:gd name="connsiteY14" fmla="*/ 3570377 h 6908165"/>
              <a:gd name="connsiteX15" fmla="*/ 9115950 w 10912100"/>
              <a:gd name="connsiteY15" fmla="*/ 3990379 h 6908165"/>
              <a:gd name="connsiteX16" fmla="*/ 9343653 w 10912100"/>
              <a:gd name="connsiteY16" fmla="*/ 3990379 h 6908165"/>
              <a:gd name="connsiteX17" fmla="*/ 9343653 w 10912100"/>
              <a:gd name="connsiteY17" fmla="*/ 2933937 h 6908165"/>
              <a:gd name="connsiteX18" fmla="*/ 9115950 w 10912100"/>
              <a:gd name="connsiteY18" fmla="*/ 2933937 h 6908165"/>
              <a:gd name="connsiteX19" fmla="*/ 9115950 w 10912100"/>
              <a:gd name="connsiteY19" fmla="*/ 3341065 h 6908165"/>
              <a:gd name="connsiteX20" fmla="*/ 8741810 w 10912100"/>
              <a:gd name="connsiteY20" fmla="*/ 3341065 h 6908165"/>
              <a:gd name="connsiteX21" fmla="*/ 8741810 w 10912100"/>
              <a:gd name="connsiteY21" fmla="*/ 2933937 h 6908165"/>
              <a:gd name="connsiteX22" fmla="*/ 8514108 w 10912100"/>
              <a:gd name="connsiteY22" fmla="*/ 2933937 h 6908165"/>
              <a:gd name="connsiteX23" fmla="*/ 6720083 w 10912100"/>
              <a:gd name="connsiteY23" fmla="*/ 2933937 h 6908165"/>
              <a:gd name="connsiteX24" fmla="*/ 6720083 w 10912100"/>
              <a:gd name="connsiteY24" fmla="*/ 3158421 h 6908165"/>
              <a:gd name="connsiteX25" fmla="*/ 6960659 w 10912100"/>
              <a:gd name="connsiteY25" fmla="*/ 3158421 h 6908165"/>
              <a:gd name="connsiteX26" fmla="*/ 6960659 w 10912100"/>
              <a:gd name="connsiteY26" fmla="*/ 3990379 h 6908165"/>
              <a:gd name="connsiteX27" fmla="*/ 7188361 w 10912100"/>
              <a:gd name="connsiteY27" fmla="*/ 3990379 h 6908165"/>
              <a:gd name="connsiteX28" fmla="*/ 7188361 w 10912100"/>
              <a:gd name="connsiteY28" fmla="*/ 3158421 h 6908165"/>
              <a:gd name="connsiteX29" fmla="*/ 7430546 w 10912100"/>
              <a:gd name="connsiteY29" fmla="*/ 3158421 h 6908165"/>
              <a:gd name="connsiteX30" fmla="*/ 7430546 w 10912100"/>
              <a:gd name="connsiteY30" fmla="*/ 2933937 h 6908165"/>
              <a:gd name="connsiteX31" fmla="*/ 6720083 w 10912100"/>
              <a:gd name="connsiteY31" fmla="*/ 2933937 h 6908165"/>
              <a:gd name="connsiteX32" fmla="*/ 6121044 w 10912100"/>
              <a:gd name="connsiteY32" fmla="*/ 2933937 h 6908165"/>
              <a:gd name="connsiteX33" fmla="*/ 6290618 w 10912100"/>
              <a:gd name="connsiteY33" fmla="*/ 2933937 h 6908165"/>
              <a:gd name="connsiteX34" fmla="*/ 6256392 w 10912100"/>
              <a:gd name="connsiteY34" fmla="*/ 3142639 h 6908165"/>
              <a:gd name="connsiteX35" fmla="*/ 6213924 w 10912100"/>
              <a:gd name="connsiteY35" fmla="*/ 3291325 h 6908165"/>
              <a:gd name="connsiteX36" fmla="*/ 6209275 w 10912100"/>
              <a:gd name="connsiteY36" fmla="*/ 3279916 h 6908165"/>
              <a:gd name="connsiteX37" fmla="*/ 6085089 w 10912100"/>
              <a:gd name="connsiteY37" fmla="*/ 3591297 h 6908165"/>
              <a:gd name="connsiteX38" fmla="*/ 6094148 w 10912100"/>
              <a:gd name="connsiteY38" fmla="*/ 3591297 h 6908165"/>
              <a:gd name="connsiteX39" fmla="*/ 6018822 w 10912100"/>
              <a:gd name="connsiteY39" fmla="*/ 3736030 h 6908165"/>
              <a:gd name="connsiteX40" fmla="*/ 5904118 w 10912100"/>
              <a:gd name="connsiteY40" fmla="*/ 3918358 h 6908165"/>
              <a:gd name="connsiteX41" fmla="*/ 5851646 w 10912100"/>
              <a:gd name="connsiteY41" fmla="*/ 3990379 h 6908165"/>
              <a:gd name="connsiteX42" fmla="*/ 5697950 w 10912100"/>
              <a:gd name="connsiteY42" fmla="*/ 3990379 h 6908165"/>
              <a:gd name="connsiteX43" fmla="*/ 6121044 w 10912100"/>
              <a:gd name="connsiteY43" fmla="*/ 2933937 h 6908165"/>
              <a:gd name="connsiteX44" fmla="*/ 4435562 w 10912100"/>
              <a:gd name="connsiteY44" fmla="*/ 2933937 h 6908165"/>
              <a:gd name="connsiteX45" fmla="*/ 4638234 w 10912100"/>
              <a:gd name="connsiteY45" fmla="*/ 2933937 h 6908165"/>
              <a:gd name="connsiteX46" fmla="*/ 4808495 w 10912100"/>
              <a:gd name="connsiteY46" fmla="*/ 3654056 h 6908165"/>
              <a:gd name="connsiteX47" fmla="*/ 4985972 w 10912100"/>
              <a:gd name="connsiteY47" fmla="*/ 2933937 h 6908165"/>
              <a:gd name="connsiteX48" fmla="*/ 5130851 w 10912100"/>
              <a:gd name="connsiteY48" fmla="*/ 2933937 h 6908165"/>
              <a:gd name="connsiteX49" fmla="*/ 5305739 w 10912100"/>
              <a:gd name="connsiteY49" fmla="*/ 3657274 h 6908165"/>
              <a:gd name="connsiteX50" fmla="*/ 5479181 w 10912100"/>
              <a:gd name="connsiteY50" fmla="*/ 2933937 h 6908165"/>
              <a:gd name="connsiteX51" fmla="*/ 5681890 w 10912100"/>
              <a:gd name="connsiteY51" fmla="*/ 2933937 h 6908165"/>
              <a:gd name="connsiteX52" fmla="*/ 5426128 w 10912100"/>
              <a:gd name="connsiteY52" fmla="*/ 3990379 h 6908165"/>
              <a:gd name="connsiteX53" fmla="*/ 5212041 w 10912100"/>
              <a:gd name="connsiteY53" fmla="*/ 3990379 h 6908165"/>
              <a:gd name="connsiteX54" fmla="*/ 5057117 w 10912100"/>
              <a:gd name="connsiteY54" fmla="*/ 3342675 h 6908165"/>
              <a:gd name="connsiteX55" fmla="*/ 4901967 w 10912100"/>
              <a:gd name="connsiteY55" fmla="*/ 3990379 h 6908165"/>
              <a:gd name="connsiteX56" fmla="*/ 4688672 w 10912100"/>
              <a:gd name="connsiteY56" fmla="*/ 3990379 h 6908165"/>
              <a:gd name="connsiteX57" fmla="*/ 4435562 w 10912100"/>
              <a:gd name="connsiteY57" fmla="*/ 2933937 h 6908165"/>
              <a:gd name="connsiteX58" fmla="*/ 3377850 w 10912100"/>
              <a:gd name="connsiteY58" fmla="*/ 2933937 h 6908165"/>
              <a:gd name="connsiteX59" fmla="*/ 3603943 w 10912100"/>
              <a:gd name="connsiteY59" fmla="*/ 2933937 h 6908165"/>
              <a:gd name="connsiteX60" fmla="*/ 3603943 w 10912100"/>
              <a:gd name="connsiteY60" fmla="*/ 3762677 h 6908165"/>
              <a:gd name="connsiteX61" fmla="*/ 3915324 w 10912100"/>
              <a:gd name="connsiteY61" fmla="*/ 3762677 h 6908165"/>
              <a:gd name="connsiteX62" fmla="*/ 3915324 w 10912100"/>
              <a:gd name="connsiteY62" fmla="*/ 3990379 h 6908165"/>
              <a:gd name="connsiteX63" fmla="*/ 3377850 w 10912100"/>
              <a:gd name="connsiteY63" fmla="*/ 3990379 h 6908165"/>
              <a:gd name="connsiteX64" fmla="*/ 3377850 w 10912100"/>
              <a:gd name="connsiteY64" fmla="*/ 2933937 h 6908165"/>
              <a:gd name="connsiteX65" fmla="*/ 2606320 w 10912100"/>
              <a:gd name="connsiteY65" fmla="*/ 2933937 h 6908165"/>
              <a:gd name="connsiteX66" fmla="*/ 2782717 w 10912100"/>
              <a:gd name="connsiteY66" fmla="*/ 2933937 h 6908165"/>
              <a:gd name="connsiteX67" fmla="*/ 3213115 w 10912100"/>
              <a:gd name="connsiteY67" fmla="*/ 3990379 h 6908165"/>
              <a:gd name="connsiteX68" fmla="*/ 2984018 w 10912100"/>
              <a:gd name="connsiteY68" fmla="*/ 3990379 h 6908165"/>
              <a:gd name="connsiteX69" fmla="*/ 2899447 w 10912100"/>
              <a:gd name="connsiteY69" fmla="*/ 3782792 h 6908165"/>
              <a:gd name="connsiteX70" fmla="*/ 2493990 w 10912100"/>
              <a:gd name="connsiteY70" fmla="*/ 3782792 h 6908165"/>
              <a:gd name="connsiteX71" fmla="*/ 2411153 w 10912100"/>
              <a:gd name="connsiteY71" fmla="*/ 3990379 h 6908165"/>
              <a:gd name="connsiteX72" fmla="*/ 2183225 w 10912100"/>
              <a:gd name="connsiteY72" fmla="*/ 3990379 h 6908165"/>
              <a:gd name="connsiteX73" fmla="*/ 2606320 w 10912100"/>
              <a:gd name="connsiteY73" fmla="*/ 2933937 h 6908165"/>
              <a:gd name="connsiteX74" fmla="*/ 1490858 w 10912100"/>
              <a:gd name="connsiteY74" fmla="*/ 2933937 h 6908165"/>
              <a:gd name="connsiteX75" fmla="*/ 2201322 w 10912100"/>
              <a:gd name="connsiteY75" fmla="*/ 2933937 h 6908165"/>
              <a:gd name="connsiteX76" fmla="*/ 2201322 w 10912100"/>
              <a:gd name="connsiteY76" fmla="*/ 3158421 h 6908165"/>
              <a:gd name="connsiteX77" fmla="*/ 1959137 w 10912100"/>
              <a:gd name="connsiteY77" fmla="*/ 3158421 h 6908165"/>
              <a:gd name="connsiteX78" fmla="*/ 1959137 w 10912100"/>
              <a:gd name="connsiteY78" fmla="*/ 3990379 h 6908165"/>
              <a:gd name="connsiteX79" fmla="*/ 1731434 w 10912100"/>
              <a:gd name="connsiteY79" fmla="*/ 3990379 h 6908165"/>
              <a:gd name="connsiteX80" fmla="*/ 1731434 w 10912100"/>
              <a:gd name="connsiteY80" fmla="*/ 3158421 h 6908165"/>
              <a:gd name="connsiteX81" fmla="*/ 1490858 w 10912100"/>
              <a:gd name="connsiteY81" fmla="*/ 3158421 h 6908165"/>
              <a:gd name="connsiteX82" fmla="*/ 1490858 w 10912100"/>
              <a:gd name="connsiteY82" fmla="*/ 2933937 h 6908165"/>
              <a:gd name="connsiteX83" fmla="*/ 1123383 w 10912100"/>
              <a:gd name="connsiteY83" fmla="*/ 2933937 h 6908165"/>
              <a:gd name="connsiteX84" fmla="*/ 1351085 w 10912100"/>
              <a:gd name="connsiteY84" fmla="*/ 2933937 h 6908165"/>
              <a:gd name="connsiteX85" fmla="*/ 1351085 w 10912100"/>
              <a:gd name="connsiteY85" fmla="*/ 3990379 h 6908165"/>
              <a:gd name="connsiteX86" fmla="*/ 1123383 w 10912100"/>
              <a:gd name="connsiteY86" fmla="*/ 3990379 h 6908165"/>
              <a:gd name="connsiteX87" fmla="*/ 1123383 w 10912100"/>
              <a:gd name="connsiteY87" fmla="*/ 2933937 h 6908165"/>
              <a:gd name="connsiteX88" fmla="*/ 0 w 10912100"/>
              <a:gd name="connsiteY88" fmla="*/ 2933937 h 6908165"/>
              <a:gd name="connsiteX89" fmla="*/ 230469 w 10912100"/>
              <a:gd name="connsiteY89" fmla="*/ 2933937 h 6908165"/>
              <a:gd name="connsiteX90" fmla="*/ 497647 w 10912100"/>
              <a:gd name="connsiteY90" fmla="*/ 3636354 h 6908165"/>
              <a:gd name="connsiteX91" fmla="*/ 765277 w 10912100"/>
              <a:gd name="connsiteY91" fmla="*/ 2933937 h 6908165"/>
              <a:gd name="connsiteX92" fmla="*/ 996097 w 10912100"/>
              <a:gd name="connsiteY92" fmla="*/ 2933937 h 6908165"/>
              <a:gd name="connsiteX93" fmla="*/ 596135 w 10912100"/>
              <a:gd name="connsiteY93" fmla="*/ 3990379 h 6908165"/>
              <a:gd name="connsiteX94" fmla="*/ 398417 w 10912100"/>
              <a:gd name="connsiteY94" fmla="*/ 3990379 h 6908165"/>
              <a:gd name="connsiteX95" fmla="*/ 0 w 10912100"/>
              <a:gd name="connsiteY95" fmla="*/ 2933937 h 6908165"/>
              <a:gd name="connsiteX96" fmla="*/ 8043694 w 10912100"/>
              <a:gd name="connsiteY96" fmla="*/ 2919454 h 6908165"/>
              <a:gd name="connsiteX97" fmla="*/ 7674784 w 10912100"/>
              <a:gd name="connsiteY97" fmla="*/ 3078363 h 6908165"/>
              <a:gd name="connsiteX98" fmla="*/ 7523117 w 10912100"/>
              <a:gd name="connsiteY98" fmla="*/ 3466583 h 6908165"/>
              <a:gd name="connsiteX99" fmla="*/ 7671968 w 10912100"/>
              <a:gd name="connsiteY99" fmla="*/ 3848367 h 6908165"/>
              <a:gd name="connsiteX100" fmla="*/ 8034039 w 10912100"/>
              <a:gd name="connsiteY100" fmla="*/ 4004862 h 6908165"/>
              <a:gd name="connsiteX101" fmla="*/ 8343811 w 10912100"/>
              <a:gd name="connsiteY101" fmla="*/ 3942908 h 6908165"/>
              <a:gd name="connsiteX102" fmla="*/ 8343811 w 10912100"/>
              <a:gd name="connsiteY102" fmla="*/ 3687044 h 6908165"/>
              <a:gd name="connsiteX103" fmla="*/ 8058982 w 10912100"/>
              <a:gd name="connsiteY103" fmla="*/ 3782792 h 6908165"/>
              <a:gd name="connsiteX104" fmla="*/ 7841739 w 10912100"/>
              <a:gd name="connsiteY104" fmla="*/ 3697906 h 6908165"/>
              <a:gd name="connsiteX105" fmla="*/ 7760474 w 10912100"/>
              <a:gd name="connsiteY105" fmla="*/ 3471411 h 6908165"/>
              <a:gd name="connsiteX106" fmla="*/ 7837716 w 10912100"/>
              <a:gd name="connsiteY106" fmla="*/ 3233249 h 6908165"/>
              <a:gd name="connsiteX107" fmla="*/ 8043694 w 10912100"/>
              <a:gd name="connsiteY107" fmla="*/ 3144742 h 6908165"/>
              <a:gd name="connsiteX108" fmla="*/ 8343811 w 10912100"/>
              <a:gd name="connsiteY108" fmla="*/ 3247732 h 6908165"/>
              <a:gd name="connsiteX109" fmla="*/ 8343811 w 10912100"/>
              <a:gd name="connsiteY109" fmla="*/ 2990259 h 6908165"/>
              <a:gd name="connsiteX110" fmla="*/ 8043694 w 10912100"/>
              <a:gd name="connsiteY110" fmla="*/ 2919454 h 6908165"/>
              <a:gd name="connsiteX111" fmla="*/ 4816100 w 10912100"/>
              <a:gd name="connsiteY111" fmla="*/ 0 h 6908165"/>
              <a:gd name="connsiteX112" fmla="*/ 10912100 w 10912100"/>
              <a:gd name="connsiteY112" fmla="*/ 0 h 6908165"/>
              <a:gd name="connsiteX113" fmla="*/ 10912100 w 10912100"/>
              <a:gd name="connsiteY113" fmla="*/ 6858000 h 6908165"/>
              <a:gd name="connsiteX114" fmla="*/ 2715520 w 10912100"/>
              <a:gd name="connsiteY114" fmla="*/ 6908165 h 6908165"/>
              <a:gd name="connsiteX115" fmla="*/ 5775744 w 10912100"/>
              <a:gd name="connsiteY115" fmla="*/ 4094559 h 6908165"/>
              <a:gd name="connsiteX116" fmla="*/ 5851646 w 10912100"/>
              <a:gd name="connsiteY116" fmla="*/ 3990379 h 6908165"/>
              <a:gd name="connsiteX117" fmla="*/ 5925878 w 10912100"/>
              <a:gd name="connsiteY117" fmla="*/ 3990379 h 6908165"/>
              <a:gd name="connsiteX118" fmla="*/ 6008715 w 10912100"/>
              <a:gd name="connsiteY118" fmla="*/ 3782792 h 6908165"/>
              <a:gd name="connsiteX119" fmla="*/ 6414171 w 10912100"/>
              <a:gd name="connsiteY119" fmla="*/ 3782792 h 6908165"/>
              <a:gd name="connsiteX120" fmla="*/ 6498742 w 10912100"/>
              <a:gd name="connsiteY120" fmla="*/ 3990379 h 6908165"/>
              <a:gd name="connsiteX121" fmla="*/ 6727841 w 10912100"/>
              <a:gd name="connsiteY121" fmla="*/ 3990379 h 6908165"/>
              <a:gd name="connsiteX122" fmla="*/ 6297441 w 10912100"/>
              <a:gd name="connsiteY122" fmla="*/ 2933937 h 6908165"/>
              <a:gd name="connsiteX123" fmla="*/ 6290618 w 10912100"/>
              <a:gd name="connsiteY123" fmla="*/ 2933937 h 6908165"/>
              <a:gd name="connsiteX124" fmla="*/ 6291894 w 10912100"/>
              <a:gd name="connsiteY124" fmla="*/ 2926159 h 6908165"/>
              <a:gd name="connsiteX125" fmla="*/ 4816100 w 10912100"/>
              <a:gd name="connsiteY125" fmla="*/ 0 h 690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0912100" h="6908165">
                <a:moveTo>
                  <a:pt x="6213924" y="3291325"/>
                </a:moveTo>
                <a:lnTo>
                  <a:pt x="6336150" y="3591297"/>
                </a:lnTo>
                <a:lnTo>
                  <a:pt x="6094148" y="3591297"/>
                </a:lnTo>
                <a:lnTo>
                  <a:pt x="6117404" y="3546611"/>
                </a:lnTo>
                <a:cubicBezTo>
                  <a:pt x="6147305" y="3482182"/>
                  <a:pt x="6174111" y="3416410"/>
                  <a:pt x="6197411" y="3349135"/>
                </a:cubicBezTo>
                <a:lnTo>
                  <a:pt x="6213924" y="3291325"/>
                </a:lnTo>
                <a:close/>
                <a:moveTo>
                  <a:pt x="2694549" y="3279916"/>
                </a:moveTo>
                <a:lnTo>
                  <a:pt x="2570365" y="3591297"/>
                </a:lnTo>
                <a:lnTo>
                  <a:pt x="2821425" y="3591297"/>
                </a:lnTo>
                <a:lnTo>
                  <a:pt x="2694549" y="3279916"/>
                </a:lnTo>
                <a:close/>
                <a:moveTo>
                  <a:pt x="8514108" y="2933937"/>
                </a:moveTo>
                <a:lnTo>
                  <a:pt x="8514108" y="3990379"/>
                </a:lnTo>
                <a:lnTo>
                  <a:pt x="8741810" y="3990379"/>
                </a:lnTo>
                <a:lnTo>
                  <a:pt x="8741810" y="3570377"/>
                </a:lnTo>
                <a:lnTo>
                  <a:pt x="9115950" y="3570377"/>
                </a:lnTo>
                <a:lnTo>
                  <a:pt x="9115950" y="3990379"/>
                </a:lnTo>
                <a:lnTo>
                  <a:pt x="9343653" y="3990379"/>
                </a:lnTo>
                <a:lnTo>
                  <a:pt x="9343653" y="2933937"/>
                </a:lnTo>
                <a:lnTo>
                  <a:pt x="9115950" y="2933937"/>
                </a:lnTo>
                <a:lnTo>
                  <a:pt x="9115950" y="3341065"/>
                </a:lnTo>
                <a:lnTo>
                  <a:pt x="8741810" y="3341065"/>
                </a:lnTo>
                <a:lnTo>
                  <a:pt x="8741810" y="2933937"/>
                </a:lnTo>
                <a:lnTo>
                  <a:pt x="8514108" y="2933937"/>
                </a:lnTo>
                <a:close/>
                <a:moveTo>
                  <a:pt x="6720083" y="2933937"/>
                </a:moveTo>
                <a:lnTo>
                  <a:pt x="6720083" y="3158421"/>
                </a:lnTo>
                <a:lnTo>
                  <a:pt x="6960659" y="3158421"/>
                </a:lnTo>
                <a:lnTo>
                  <a:pt x="6960659" y="3990379"/>
                </a:lnTo>
                <a:lnTo>
                  <a:pt x="7188361" y="3990379"/>
                </a:lnTo>
                <a:lnTo>
                  <a:pt x="7188361" y="3158421"/>
                </a:lnTo>
                <a:lnTo>
                  <a:pt x="7430546" y="3158421"/>
                </a:lnTo>
                <a:lnTo>
                  <a:pt x="7430546" y="2933937"/>
                </a:lnTo>
                <a:lnTo>
                  <a:pt x="6720083" y="2933937"/>
                </a:lnTo>
                <a:close/>
                <a:moveTo>
                  <a:pt x="6121044" y="2933937"/>
                </a:moveTo>
                <a:lnTo>
                  <a:pt x="6290618" y="2933937"/>
                </a:lnTo>
                <a:lnTo>
                  <a:pt x="6256392" y="3142639"/>
                </a:lnTo>
                <a:lnTo>
                  <a:pt x="6213924" y="3291325"/>
                </a:lnTo>
                <a:lnTo>
                  <a:pt x="6209275" y="3279916"/>
                </a:lnTo>
                <a:lnTo>
                  <a:pt x="6085089" y="3591297"/>
                </a:lnTo>
                <a:lnTo>
                  <a:pt x="6094148" y="3591297"/>
                </a:lnTo>
                <a:lnTo>
                  <a:pt x="6018822" y="3736030"/>
                </a:lnTo>
                <a:cubicBezTo>
                  <a:pt x="5983138" y="3797935"/>
                  <a:pt x="5944768" y="3858657"/>
                  <a:pt x="5904118" y="3918358"/>
                </a:cubicBezTo>
                <a:lnTo>
                  <a:pt x="5851646" y="3990379"/>
                </a:lnTo>
                <a:lnTo>
                  <a:pt x="5697950" y="3990379"/>
                </a:lnTo>
                <a:lnTo>
                  <a:pt x="6121044" y="2933937"/>
                </a:lnTo>
                <a:close/>
                <a:moveTo>
                  <a:pt x="4435562" y="2933937"/>
                </a:moveTo>
                <a:lnTo>
                  <a:pt x="4638234" y="2933937"/>
                </a:lnTo>
                <a:lnTo>
                  <a:pt x="4808495" y="3654056"/>
                </a:lnTo>
                <a:lnTo>
                  <a:pt x="4985972" y="2933937"/>
                </a:lnTo>
                <a:lnTo>
                  <a:pt x="5130851" y="2933937"/>
                </a:lnTo>
                <a:lnTo>
                  <a:pt x="5305739" y="3657274"/>
                </a:lnTo>
                <a:lnTo>
                  <a:pt x="5479181" y="2933937"/>
                </a:lnTo>
                <a:lnTo>
                  <a:pt x="5681890" y="2933937"/>
                </a:lnTo>
                <a:lnTo>
                  <a:pt x="5426128" y="3990379"/>
                </a:lnTo>
                <a:lnTo>
                  <a:pt x="5212041" y="3990379"/>
                </a:lnTo>
                <a:lnTo>
                  <a:pt x="5057117" y="3342675"/>
                </a:lnTo>
                <a:lnTo>
                  <a:pt x="4901967" y="3990379"/>
                </a:lnTo>
                <a:lnTo>
                  <a:pt x="4688672" y="3990379"/>
                </a:lnTo>
                <a:lnTo>
                  <a:pt x="4435562" y="2933937"/>
                </a:lnTo>
                <a:close/>
                <a:moveTo>
                  <a:pt x="3377850" y="2933937"/>
                </a:moveTo>
                <a:lnTo>
                  <a:pt x="3603943" y="2933937"/>
                </a:lnTo>
                <a:lnTo>
                  <a:pt x="3603943" y="3762677"/>
                </a:lnTo>
                <a:lnTo>
                  <a:pt x="3915324" y="3762677"/>
                </a:lnTo>
                <a:lnTo>
                  <a:pt x="3915324" y="3990379"/>
                </a:lnTo>
                <a:lnTo>
                  <a:pt x="3377850" y="3990379"/>
                </a:lnTo>
                <a:lnTo>
                  <a:pt x="3377850" y="2933937"/>
                </a:lnTo>
                <a:close/>
                <a:moveTo>
                  <a:pt x="2606320" y="2933937"/>
                </a:moveTo>
                <a:lnTo>
                  <a:pt x="2782717" y="2933937"/>
                </a:lnTo>
                <a:lnTo>
                  <a:pt x="3213115" y="3990379"/>
                </a:lnTo>
                <a:lnTo>
                  <a:pt x="2984018" y="3990379"/>
                </a:lnTo>
                <a:lnTo>
                  <a:pt x="2899447" y="3782792"/>
                </a:lnTo>
                <a:lnTo>
                  <a:pt x="2493990" y="3782792"/>
                </a:lnTo>
                <a:lnTo>
                  <a:pt x="2411153" y="3990379"/>
                </a:lnTo>
                <a:lnTo>
                  <a:pt x="2183225" y="3990379"/>
                </a:lnTo>
                <a:lnTo>
                  <a:pt x="2606320" y="2933937"/>
                </a:lnTo>
                <a:close/>
                <a:moveTo>
                  <a:pt x="1490858" y="2933937"/>
                </a:moveTo>
                <a:lnTo>
                  <a:pt x="2201322" y="2933937"/>
                </a:lnTo>
                <a:lnTo>
                  <a:pt x="2201322" y="3158421"/>
                </a:lnTo>
                <a:lnTo>
                  <a:pt x="1959137" y="3158421"/>
                </a:lnTo>
                <a:lnTo>
                  <a:pt x="1959137" y="3990379"/>
                </a:lnTo>
                <a:lnTo>
                  <a:pt x="1731434" y="3990379"/>
                </a:lnTo>
                <a:lnTo>
                  <a:pt x="1731434" y="3158421"/>
                </a:lnTo>
                <a:lnTo>
                  <a:pt x="1490858" y="3158421"/>
                </a:lnTo>
                <a:lnTo>
                  <a:pt x="1490858" y="2933937"/>
                </a:lnTo>
                <a:close/>
                <a:moveTo>
                  <a:pt x="1123383" y="2933937"/>
                </a:moveTo>
                <a:lnTo>
                  <a:pt x="1351085" y="2933937"/>
                </a:lnTo>
                <a:lnTo>
                  <a:pt x="1351085" y="3990379"/>
                </a:lnTo>
                <a:lnTo>
                  <a:pt x="1123383" y="3990379"/>
                </a:lnTo>
                <a:lnTo>
                  <a:pt x="1123383" y="2933937"/>
                </a:lnTo>
                <a:close/>
                <a:moveTo>
                  <a:pt x="0" y="2933937"/>
                </a:moveTo>
                <a:lnTo>
                  <a:pt x="230469" y="2933937"/>
                </a:lnTo>
                <a:lnTo>
                  <a:pt x="497647" y="3636354"/>
                </a:lnTo>
                <a:lnTo>
                  <a:pt x="765277" y="2933937"/>
                </a:lnTo>
                <a:lnTo>
                  <a:pt x="996097" y="2933937"/>
                </a:lnTo>
                <a:lnTo>
                  <a:pt x="596135" y="3990379"/>
                </a:lnTo>
                <a:lnTo>
                  <a:pt x="398417" y="3990379"/>
                </a:lnTo>
                <a:lnTo>
                  <a:pt x="0" y="2933937"/>
                </a:lnTo>
                <a:close/>
                <a:moveTo>
                  <a:pt x="8043694" y="2919454"/>
                </a:moveTo>
                <a:cubicBezTo>
                  <a:pt x="7898866" y="2919454"/>
                  <a:pt x="7775896" y="2972424"/>
                  <a:pt x="7674784" y="3078363"/>
                </a:cubicBezTo>
                <a:cubicBezTo>
                  <a:pt x="7573674" y="3184302"/>
                  <a:pt x="7523117" y="3313709"/>
                  <a:pt x="7523117" y="3466583"/>
                </a:cubicBezTo>
                <a:cubicBezTo>
                  <a:pt x="7523117" y="3616776"/>
                  <a:pt x="7572734" y="3744037"/>
                  <a:pt x="7671968" y="3848367"/>
                </a:cubicBezTo>
                <a:cubicBezTo>
                  <a:pt x="7771204" y="3952697"/>
                  <a:pt x="7891894" y="4004862"/>
                  <a:pt x="8034039" y="4004862"/>
                </a:cubicBezTo>
                <a:cubicBezTo>
                  <a:pt x="8116645" y="4004862"/>
                  <a:pt x="8219902" y="3984211"/>
                  <a:pt x="8343811" y="3942908"/>
                </a:cubicBezTo>
                <a:lnTo>
                  <a:pt x="8343811" y="3687044"/>
                </a:lnTo>
                <a:cubicBezTo>
                  <a:pt x="8233312" y="3750876"/>
                  <a:pt x="8138370" y="3782792"/>
                  <a:pt x="8058982" y="3782792"/>
                </a:cubicBezTo>
                <a:cubicBezTo>
                  <a:pt x="7968331" y="3782792"/>
                  <a:pt x="7895916" y="3754497"/>
                  <a:pt x="7841739" y="3697906"/>
                </a:cubicBezTo>
                <a:cubicBezTo>
                  <a:pt x="7787563" y="3641316"/>
                  <a:pt x="7760474" y="3565817"/>
                  <a:pt x="7760474" y="3471411"/>
                </a:cubicBezTo>
                <a:cubicBezTo>
                  <a:pt x="7760474" y="3371640"/>
                  <a:pt x="7786222" y="3292253"/>
                  <a:pt x="7837716" y="3233249"/>
                </a:cubicBezTo>
                <a:cubicBezTo>
                  <a:pt x="7889210" y="3174245"/>
                  <a:pt x="7957871" y="3144742"/>
                  <a:pt x="8043694" y="3144742"/>
                </a:cubicBezTo>
                <a:cubicBezTo>
                  <a:pt x="8129518" y="3144742"/>
                  <a:pt x="8229558" y="3179072"/>
                  <a:pt x="8343811" y="3247732"/>
                </a:cubicBezTo>
                <a:lnTo>
                  <a:pt x="8343811" y="2990259"/>
                </a:lnTo>
                <a:cubicBezTo>
                  <a:pt x="8237068" y="2943056"/>
                  <a:pt x="8137028" y="2919454"/>
                  <a:pt x="8043694" y="2919454"/>
                </a:cubicBezTo>
                <a:close/>
                <a:moveTo>
                  <a:pt x="4816100" y="0"/>
                </a:moveTo>
                <a:lnTo>
                  <a:pt x="10912100" y="0"/>
                </a:lnTo>
                <a:lnTo>
                  <a:pt x="10912100" y="6858000"/>
                </a:lnTo>
                <a:lnTo>
                  <a:pt x="2715520" y="6908165"/>
                </a:lnTo>
                <a:cubicBezTo>
                  <a:pt x="2715520" y="5765165"/>
                  <a:pt x="5058988" y="5019675"/>
                  <a:pt x="5775744" y="4094559"/>
                </a:cubicBezTo>
                <a:lnTo>
                  <a:pt x="5851646" y="3990379"/>
                </a:lnTo>
                <a:lnTo>
                  <a:pt x="5925878" y="3990379"/>
                </a:lnTo>
                <a:lnTo>
                  <a:pt x="6008715" y="3782792"/>
                </a:lnTo>
                <a:lnTo>
                  <a:pt x="6414171" y="3782792"/>
                </a:lnTo>
                <a:lnTo>
                  <a:pt x="6498742" y="3990379"/>
                </a:lnTo>
                <a:lnTo>
                  <a:pt x="6727841" y="3990379"/>
                </a:lnTo>
                <a:lnTo>
                  <a:pt x="6297441" y="2933937"/>
                </a:lnTo>
                <a:lnTo>
                  <a:pt x="6290618" y="2933937"/>
                </a:lnTo>
                <a:lnTo>
                  <a:pt x="6291894" y="2926159"/>
                </a:lnTo>
                <a:cubicBezTo>
                  <a:pt x="6368378" y="2186843"/>
                  <a:pt x="6012679" y="1265039"/>
                  <a:pt x="481610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TextBox 2">
            <a:extLst>
              <a:ext uri="{FF2B5EF4-FFF2-40B4-BE49-F238E27FC236}">
                <a16:creationId xmlns:a16="http://schemas.microsoft.com/office/drawing/2014/main" id="{86433EB5-0737-6E2D-6EB2-5C9F2A24B988}"/>
              </a:ext>
            </a:extLst>
          </p:cNvPr>
          <p:cNvSpPr txBox="1"/>
          <p:nvPr/>
        </p:nvSpPr>
        <p:spPr>
          <a:xfrm>
            <a:off x="7188200" y="4250174"/>
            <a:ext cx="3550920" cy="646331"/>
          </a:xfrm>
          <a:prstGeom prst="rect">
            <a:avLst/>
          </a:prstGeom>
          <a:noFill/>
        </p:spPr>
        <p:txBody>
          <a:bodyPr wrap="square">
            <a:spAutoFit/>
          </a:bodyPr>
          <a:lstStyle/>
          <a:p>
            <a:r>
              <a:rPr lang="en-US" dirty="0">
                <a:solidFill>
                  <a:schemeClr val="bg1">
                    <a:lumMod val="50000"/>
                  </a:schemeClr>
                </a:solidFill>
                <a:latin typeface="Tw Cen MT" panose="020B0602020104020603" pitchFamily="34" charset="0"/>
              </a:rPr>
              <a:t>- because every second matters in saving a life.</a:t>
            </a:r>
            <a:endParaRPr lang="en-IN" dirty="0">
              <a:solidFill>
                <a:schemeClr val="bg1">
                  <a:lumMod val="50000"/>
                </a:schemeClr>
              </a:solidFill>
              <a:latin typeface="Tw Cen MT" panose="020B0602020104020603" pitchFamily="34" charset="0"/>
            </a:endParaRPr>
          </a:p>
        </p:txBody>
      </p:sp>
      <p:sp>
        <p:nvSpPr>
          <p:cNvPr id="2" name="TextBox 1">
            <a:extLst>
              <a:ext uri="{FF2B5EF4-FFF2-40B4-BE49-F238E27FC236}">
                <a16:creationId xmlns:a16="http://schemas.microsoft.com/office/drawing/2014/main" id="{FAC09BEC-6C09-A7ED-13E5-1EA590405B37}"/>
              </a:ext>
            </a:extLst>
          </p:cNvPr>
          <p:cNvSpPr txBox="1"/>
          <p:nvPr/>
        </p:nvSpPr>
        <p:spPr>
          <a:xfrm>
            <a:off x="7031736" y="6199632"/>
            <a:ext cx="5010912" cy="369332"/>
          </a:xfrm>
          <a:prstGeom prst="rect">
            <a:avLst/>
          </a:prstGeom>
          <a:noFill/>
        </p:spPr>
        <p:txBody>
          <a:bodyPr wrap="square" rtlCol="0">
            <a:spAutoFit/>
          </a:bodyPr>
          <a:lstStyle/>
          <a:p>
            <a:r>
              <a:rPr lang="en-US" dirty="0">
                <a:solidFill>
                  <a:schemeClr val="bg1">
                    <a:lumMod val="65000"/>
                  </a:schemeClr>
                </a:solidFill>
                <a:latin typeface="Tw Cen MT" panose="020B0602020104020603" pitchFamily="34" charset="0"/>
              </a:rPr>
              <a:t>ELECTRO-SAPIENS | </a:t>
            </a:r>
            <a:r>
              <a:rPr lang="en-IN" dirty="0">
                <a:solidFill>
                  <a:schemeClr val="bg1">
                    <a:lumMod val="65000"/>
                  </a:schemeClr>
                </a:solidFill>
                <a:latin typeface="Tw Cen MT" panose="020B0602020104020603" pitchFamily="34" charset="0"/>
              </a:rPr>
              <a:t>Hackathon 2025 | HARDWARE</a:t>
            </a:r>
          </a:p>
        </p:txBody>
      </p:sp>
    </p:spTree>
    <p:extLst>
      <p:ext uri="{BB962C8B-B14F-4D97-AF65-F5344CB8AC3E}">
        <p14:creationId xmlns:p14="http://schemas.microsoft.com/office/powerpoint/2010/main" val="573917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pic>
        <p:nvPicPr>
          <p:cNvPr id="3" name="Picture 8" descr="BMP280 Barometric Pressure and Altitude Sensor I2C/SPI Module at Rs 180.00  | Peelamedu | Coimbatore | ID: 2853590762062">
            <a:extLst>
              <a:ext uri="{FF2B5EF4-FFF2-40B4-BE49-F238E27FC236}">
                <a16:creationId xmlns:a16="http://schemas.microsoft.com/office/drawing/2014/main" id="{B0983223-1FAF-5DD8-E509-A99B0E07B9D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3" b="89899" l="2000" r="90000">
                        <a14:foregroundMark x1="53000" y1="7071" x2="53000" y2="7071"/>
                        <a14:foregroundMark x1="48800" y1="505" x2="48800" y2="505"/>
                        <a14:foregroundMark x1="5000" y1="44444" x2="5000" y2="44444"/>
                        <a14:foregroundMark x1="2000" y1="40657" x2="2000" y2="40657"/>
                        <a14:foregroundMark x1="24200" y1="36364" x2="24200" y2="36364"/>
                        <a14:foregroundMark x1="62400" y1="69444" x2="62400" y2="69444"/>
                        <a14:foregroundMark x1="59000" y1="69444" x2="59000" y2="69444"/>
                        <a14:foregroundMark x1="59000" y1="69444" x2="59000" y2="694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57294" y="4886021"/>
            <a:ext cx="1852876" cy="1467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itHub - sparkfun/AD8232_Heart_Rate_Monitor: AD8232 Heart Rate Monitor">
            <a:extLst>
              <a:ext uri="{FF2B5EF4-FFF2-40B4-BE49-F238E27FC236}">
                <a16:creationId xmlns:a16="http://schemas.microsoft.com/office/drawing/2014/main" id="{8C8D3098-1CB6-3BE0-905C-1F93C8E88686}"/>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7000" b="95167" l="10000" r="90000">
                        <a14:foregroundMark x1="69167" y1="10500" x2="69167" y2="10500"/>
                        <a14:foregroundMark x1="69167" y1="8000" x2="69167" y2="8000"/>
                        <a14:foregroundMark x1="82333" y1="7500" x2="82333" y2="7500"/>
                        <a14:foregroundMark x1="28333" y1="7000" x2="28333" y2="7000"/>
                        <a14:foregroundMark x1="72000" y1="95167" x2="72000" y2="951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36618" y="3213896"/>
            <a:ext cx="1098177" cy="1098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ulse Oximeter On Finger Machine Sensor Virus Vector, Machine, Sensor,  Virus PNG and Vector with Transparent Background for Free Download">
            <a:extLst>
              <a:ext uri="{FF2B5EF4-FFF2-40B4-BE49-F238E27FC236}">
                <a16:creationId xmlns:a16="http://schemas.microsoft.com/office/drawing/2014/main" id="{131197D4-8221-D93B-4356-25C3CDF001B5}"/>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47982" y="969566"/>
            <a:ext cx="1886501" cy="1886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Esp32 Royalty-Free Images, Stock Photos &amp; Pictures | Shutterstock">
            <a:extLst>
              <a:ext uri="{FF2B5EF4-FFF2-40B4-BE49-F238E27FC236}">
                <a16:creationId xmlns:a16="http://schemas.microsoft.com/office/drawing/2014/main" id="{2B3D92CC-59FC-C15E-CF37-65198A2D513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4643" b="84286" l="1323" r="96561">
                        <a14:foregroundMark x1="7937" y1="51071" x2="7937" y2="51071"/>
                        <a14:foregroundMark x1="1323" y1="52857" x2="1323" y2="52857"/>
                        <a14:foregroundMark x1="66931" y1="4643" x2="66931" y2="4643"/>
                        <a14:foregroundMark x1="91799" y1="23929" x2="91799" y2="23929"/>
                        <a14:foregroundMark x1="96561" y1="25000" x2="96561" y2="25000"/>
                      </a14:backgroundRemoval>
                    </a14:imgEffect>
                  </a14:imgLayer>
                </a14:imgProps>
              </a:ext>
              <a:ext uri="{28A0092B-C50C-407E-A947-70E740481C1C}">
                <a14:useLocalDpi xmlns:a14="http://schemas.microsoft.com/office/drawing/2010/main" val="0"/>
              </a:ext>
            </a:extLst>
          </a:blip>
          <a:srcRect b="6248"/>
          <a:stretch/>
        </p:blipFill>
        <p:spPr bwMode="auto">
          <a:xfrm>
            <a:off x="3042071" y="796652"/>
            <a:ext cx="2668099" cy="18528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Gyro Sensor Module">
            <a:extLst>
              <a:ext uri="{FF2B5EF4-FFF2-40B4-BE49-F238E27FC236}">
                <a16:creationId xmlns:a16="http://schemas.microsoft.com/office/drawing/2014/main" id="{34323BDC-3228-B6B0-D18E-0C11889A41D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800" b="92200" l="10000" r="90000">
                        <a14:foregroundMark x1="29000" y1="9000" x2="29000" y2="9000"/>
                        <a14:foregroundMark x1="80200" y1="7800" x2="80200" y2="7800"/>
                        <a14:foregroundMark x1="64200" y1="89800" x2="64200" y2="89800"/>
                        <a14:foregroundMark x1="80800" y1="89600" x2="80800" y2="89600"/>
                        <a14:foregroundMark x1="80800" y1="90000" x2="80800" y2="90000"/>
                        <a14:foregroundMark x1="74400" y1="91600" x2="74400" y2="91600"/>
                        <a14:foregroundMark x1="81200" y1="84600" x2="81200" y2="84600"/>
                        <a14:foregroundMark x1="72000" y1="91400" x2="72000" y2="91400"/>
                        <a14:foregroundMark x1="76400" y1="92200" x2="76400" y2="92200"/>
                        <a14:foregroundMark x1="82600" y1="14800" x2="82600" y2="14800"/>
                      </a14:backgroundRemoval>
                    </a14:imgEffect>
                  </a14:imgLayer>
                </a14:imgProps>
              </a:ext>
              <a:ext uri="{28A0092B-C50C-407E-A947-70E740481C1C}">
                <a14:useLocalDpi xmlns:a14="http://schemas.microsoft.com/office/drawing/2010/main" val="0"/>
              </a:ext>
            </a:extLst>
          </a:blip>
          <a:srcRect/>
          <a:stretch>
            <a:fillRect/>
          </a:stretch>
        </p:blipFill>
        <p:spPr bwMode="auto">
          <a:xfrm>
            <a:off x="524925" y="2502561"/>
            <a:ext cx="1852877" cy="1852877"/>
          </a:xfrm>
          <a:prstGeom prst="rect">
            <a:avLst/>
          </a:prstGeom>
          <a:noFill/>
          <a:extLst>
            <a:ext uri="{909E8E84-426E-40DD-AFC4-6F175D3DCCD1}">
              <a14:hiddenFill xmlns:a14="http://schemas.microsoft.com/office/drawing/2010/main">
                <a:solidFill>
                  <a:srgbClr val="FFFFFF"/>
                </a:solidFill>
              </a14:hiddenFill>
            </a:ext>
          </a:extLst>
        </p:spPr>
      </p:pic>
      <p:sp>
        <p:nvSpPr>
          <p:cNvPr id="5" name="Circle: Hollow 4">
            <a:extLst>
              <a:ext uri="{FF2B5EF4-FFF2-40B4-BE49-F238E27FC236}">
                <a16:creationId xmlns:a16="http://schemas.microsoft.com/office/drawing/2014/main" id="{6F9571D0-7F9B-E8DC-D696-B5AC13D5BF98}"/>
              </a:ext>
            </a:extLst>
          </p:cNvPr>
          <p:cNvSpPr/>
          <p:nvPr/>
        </p:nvSpPr>
        <p:spPr>
          <a:xfrm>
            <a:off x="-3030294" y="-9953016"/>
            <a:ext cx="27432000" cy="27432000"/>
          </a:xfrm>
          <a:prstGeom prst="donut">
            <a:avLst>
              <a:gd name="adj" fmla="val 44825"/>
            </a:avLst>
          </a:prstGeom>
          <a:solidFill>
            <a:schemeClr val="tx1">
              <a:lumMod val="95000"/>
              <a:lumOff val="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lowchart: Manual Operation 5">
            <a:extLst>
              <a:ext uri="{FF2B5EF4-FFF2-40B4-BE49-F238E27FC236}">
                <a16:creationId xmlns:a16="http://schemas.microsoft.com/office/drawing/2014/main" id="{7F205F9E-C07C-DD68-DF8F-868F381880E9}"/>
              </a:ext>
            </a:extLst>
          </p:cNvPr>
          <p:cNvSpPr/>
          <p:nvPr/>
        </p:nvSpPr>
        <p:spPr>
          <a:xfrm rot="18918413">
            <a:off x="11797179" y="2382191"/>
            <a:ext cx="2918205" cy="7931561"/>
          </a:xfrm>
          <a:prstGeom prst="flowChartManualOperation">
            <a:avLst/>
          </a:prstGeom>
          <a:gradFill flip="none" rotWithShape="1">
            <a:gsLst>
              <a:gs pos="0">
                <a:schemeClr val="accent1">
                  <a:lumMod val="5000"/>
                  <a:lumOff val="95000"/>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4527CAA-10B0-DACB-70BF-855A72AC412E}"/>
              </a:ext>
            </a:extLst>
          </p:cNvPr>
          <p:cNvSpPr txBox="1"/>
          <p:nvPr/>
        </p:nvSpPr>
        <p:spPr>
          <a:xfrm>
            <a:off x="1960233" y="2234562"/>
            <a:ext cx="5179701" cy="2554545"/>
          </a:xfrm>
          <a:prstGeom prst="rect">
            <a:avLst/>
          </a:prstGeom>
          <a:noFill/>
        </p:spPr>
        <p:txBody>
          <a:bodyPr wrap="square" rtlCol="0">
            <a:spAutoFit/>
          </a:bodyPr>
          <a:lstStyle/>
          <a:p>
            <a:r>
              <a:rPr lang="en-US" sz="3200" dirty="0">
                <a:solidFill>
                  <a:schemeClr val="bg1"/>
                </a:solidFill>
                <a:latin typeface="Century Gothic" panose="020B0502020202020204" pitchFamily="34" charset="0"/>
              </a:rPr>
              <a:t>Measures the user’s heart activity and helps monitor ECG signals to detect irregular rhythms (arrhythmias).</a:t>
            </a:r>
            <a:endParaRPr lang="en-IN" sz="32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B93631EF-0179-FC50-D8E4-7AB43CAEA52F}"/>
              </a:ext>
            </a:extLst>
          </p:cNvPr>
          <p:cNvSpPr txBox="1"/>
          <p:nvPr/>
        </p:nvSpPr>
        <p:spPr>
          <a:xfrm>
            <a:off x="2000532" y="1614051"/>
            <a:ext cx="4178714" cy="584775"/>
          </a:xfrm>
          <a:prstGeom prst="rect">
            <a:avLst/>
          </a:prstGeom>
          <a:noFill/>
        </p:spPr>
        <p:txBody>
          <a:bodyPr wrap="square" rtlCol="0">
            <a:spAutoFit/>
          </a:bodyPr>
          <a:lstStyle/>
          <a:p>
            <a:r>
              <a:rPr lang="en-US" sz="3200" dirty="0">
                <a:solidFill>
                  <a:srgbClr val="FF0000"/>
                </a:solidFill>
                <a:latin typeface="Century Gothic" panose="020B0502020202020204" pitchFamily="34" charset="0"/>
              </a:rPr>
              <a:t>AD8232 ECG sensor:</a:t>
            </a:r>
            <a:endParaRPr lang="en-IN" sz="32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648709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0683E4-E02D-48BC-969F-2797E19D0A2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87238" cy="6858000"/>
          </a:xfrm>
          <a:prstGeom prst="rect">
            <a:avLst/>
          </a:prstGeom>
        </p:spPr>
      </p:pic>
      <p:sp>
        <p:nvSpPr>
          <p:cNvPr id="13" name="Rectangle 12">
            <a:extLst>
              <a:ext uri="{FF2B5EF4-FFF2-40B4-BE49-F238E27FC236}">
                <a16:creationId xmlns:a16="http://schemas.microsoft.com/office/drawing/2014/main" id="{7B724142-A690-A36E-F2B0-E4B20CD90404}"/>
              </a:ext>
            </a:extLst>
          </p:cNvPr>
          <p:cNvSpPr/>
          <p:nvPr/>
        </p:nvSpPr>
        <p:spPr>
          <a:xfrm>
            <a:off x="0" y="0"/>
            <a:ext cx="12192000" cy="6858000"/>
          </a:xfrm>
          <a:prstGeom prst="rect">
            <a:avLst/>
          </a:prstGeom>
          <a:solidFill>
            <a:schemeClr val="tx1">
              <a:lumMod val="95000"/>
              <a:lumOff val="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42C5502-80FF-7DAA-5209-ED3A97E86D1B}"/>
              </a:ext>
            </a:extLst>
          </p:cNvPr>
          <p:cNvSpPr txBox="1"/>
          <p:nvPr/>
        </p:nvSpPr>
        <p:spPr>
          <a:xfrm>
            <a:off x="2582762" y="3044279"/>
            <a:ext cx="7021713" cy="769441"/>
          </a:xfrm>
          <a:prstGeom prst="rect">
            <a:avLst/>
          </a:prstGeom>
          <a:noFill/>
        </p:spPr>
        <p:txBody>
          <a:bodyPr wrap="square">
            <a:spAutoFit/>
          </a:bodyPr>
          <a:lstStyle/>
          <a:p>
            <a:r>
              <a:rPr lang="en-IN" sz="4000" dirty="0">
                <a:solidFill>
                  <a:schemeClr val="bg1"/>
                </a:solidFill>
                <a:latin typeface="Gill Sans Ultra Bold" panose="020B0A02020104020203" pitchFamily="34" charset="0"/>
              </a:rPr>
              <a:t>⚙️ </a:t>
            </a:r>
            <a:r>
              <a:rPr lang="en-IN" sz="4400" b="1" dirty="0">
                <a:solidFill>
                  <a:schemeClr val="bg1"/>
                </a:solidFill>
                <a:latin typeface="Tw Cen MT" panose="020B0602020104020603" pitchFamily="34" charset="0"/>
              </a:rPr>
              <a:t>Technologies Involved</a:t>
            </a:r>
            <a:endParaRPr lang="en-IN" sz="4000"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62991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9C9A6F-6FB4-3356-088B-7E245C1C0BA6}"/>
              </a:ext>
            </a:extLst>
          </p:cNvPr>
          <p:cNvSpPr/>
          <p:nvPr/>
        </p:nvSpPr>
        <p:spPr>
          <a:xfrm>
            <a:off x="495300" y="-285750"/>
            <a:ext cx="2724150" cy="7381875"/>
          </a:xfrm>
          <a:prstGeom prst="rect">
            <a:avLst/>
          </a:prstGeom>
          <a:solidFill>
            <a:srgbClr val="A9D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BCDDE79-1F55-AEBF-76F5-A99710DD368B}"/>
              </a:ext>
            </a:extLst>
          </p:cNvPr>
          <p:cNvSpPr/>
          <p:nvPr/>
        </p:nvSpPr>
        <p:spPr>
          <a:xfrm>
            <a:off x="371474" y="317360"/>
            <a:ext cx="3038475" cy="1247775"/>
          </a:xfrm>
          <a:prstGeom prst="rect">
            <a:avLst/>
          </a:prstGeom>
          <a:solidFill>
            <a:srgbClr val="D0F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0452D11-6E87-7098-7F80-A2B83F9CC71B}"/>
              </a:ext>
            </a:extLst>
          </p:cNvPr>
          <p:cNvSpPr txBox="1"/>
          <p:nvPr/>
        </p:nvSpPr>
        <p:spPr>
          <a:xfrm>
            <a:off x="685797" y="587305"/>
            <a:ext cx="2343150" cy="707886"/>
          </a:xfrm>
          <a:prstGeom prst="rect">
            <a:avLst/>
          </a:prstGeom>
          <a:noFill/>
        </p:spPr>
        <p:txBody>
          <a:bodyPr wrap="square" rtlCol="0">
            <a:spAutoFit/>
          </a:bodyPr>
          <a:lstStyle/>
          <a:p>
            <a:pPr algn="ctr"/>
            <a:r>
              <a:rPr lang="en-IN" sz="2000" b="1" dirty="0"/>
              <a:t>📡 </a:t>
            </a:r>
            <a:r>
              <a:rPr lang="en-US" sz="2000" b="1" dirty="0">
                <a:latin typeface="Montserrat Black" pitchFamily="2" charset="0"/>
              </a:rPr>
              <a:t>ESP-NOW Protocol</a:t>
            </a:r>
            <a:endParaRPr lang="en-IN" sz="2000" b="1" dirty="0">
              <a:latin typeface="Montserrat Black" pitchFamily="2" charset="0"/>
            </a:endParaRPr>
          </a:p>
        </p:txBody>
      </p:sp>
      <p:sp>
        <p:nvSpPr>
          <p:cNvPr id="10" name="TextBox 9">
            <a:extLst>
              <a:ext uri="{FF2B5EF4-FFF2-40B4-BE49-F238E27FC236}">
                <a16:creationId xmlns:a16="http://schemas.microsoft.com/office/drawing/2014/main" id="{E3F0E120-978A-66F6-B79A-B47B84186596}"/>
              </a:ext>
            </a:extLst>
          </p:cNvPr>
          <p:cNvSpPr txBox="1"/>
          <p:nvPr/>
        </p:nvSpPr>
        <p:spPr>
          <a:xfrm>
            <a:off x="862011" y="2218523"/>
            <a:ext cx="2057400" cy="646331"/>
          </a:xfrm>
          <a:prstGeom prst="rect">
            <a:avLst/>
          </a:prstGeom>
          <a:noFill/>
        </p:spPr>
        <p:txBody>
          <a:bodyPr wrap="square">
            <a:spAutoFit/>
          </a:bodyPr>
          <a:lstStyle/>
          <a:p>
            <a:pPr algn="ctr"/>
            <a:r>
              <a:rPr lang="en-US" b="1" dirty="0">
                <a:latin typeface="Montserrat Light" pitchFamily="2" charset="0"/>
              </a:rPr>
              <a:t>🌐 Wi-Fi Connectivity</a:t>
            </a:r>
            <a:endParaRPr lang="en-IN" dirty="0">
              <a:latin typeface="Montserrat Light" pitchFamily="2" charset="0"/>
            </a:endParaRPr>
          </a:p>
        </p:txBody>
      </p:sp>
      <p:sp>
        <p:nvSpPr>
          <p:cNvPr id="11" name="TextBox 10">
            <a:extLst>
              <a:ext uri="{FF2B5EF4-FFF2-40B4-BE49-F238E27FC236}">
                <a16:creationId xmlns:a16="http://schemas.microsoft.com/office/drawing/2014/main" id="{FCF0979C-120B-1273-49DF-7221908B5AF6}"/>
              </a:ext>
            </a:extLst>
          </p:cNvPr>
          <p:cNvSpPr txBox="1"/>
          <p:nvPr/>
        </p:nvSpPr>
        <p:spPr>
          <a:xfrm>
            <a:off x="371474" y="3549326"/>
            <a:ext cx="2886075" cy="646331"/>
          </a:xfrm>
          <a:prstGeom prst="rect">
            <a:avLst/>
          </a:prstGeom>
          <a:noFill/>
        </p:spPr>
        <p:txBody>
          <a:bodyPr wrap="square" rtlCol="0">
            <a:spAutoFit/>
          </a:bodyPr>
          <a:lstStyle/>
          <a:p>
            <a:pPr algn="ctr"/>
            <a:r>
              <a:rPr lang="en-US" b="1" dirty="0">
                <a:latin typeface="Montserrat Light" pitchFamily="2" charset="0"/>
              </a:rPr>
              <a:t>🔋 Power Management System</a:t>
            </a:r>
            <a:endParaRPr lang="en-IN" dirty="0">
              <a:latin typeface="Montserrat Light" pitchFamily="2" charset="0"/>
            </a:endParaRPr>
          </a:p>
        </p:txBody>
      </p:sp>
      <p:sp>
        <p:nvSpPr>
          <p:cNvPr id="13" name="TextBox 12">
            <a:extLst>
              <a:ext uri="{FF2B5EF4-FFF2-40B4-BE49-F238E27FC236}">
                <a16:creationId xmlns:a16="http://schemas.microsoft.com/office/drawing/2014/main" id="{DA1C33B1-279D-A85B-AF06-1092C7FE9B07}"/>
              </a:ext>
            </a:extLst>
          </p:cNvPr>
          <p:cNvSpPr txBox="1"/>
          <p:nvPr/>
        </p:nvSpPr>
        <p:spPr>
          <a:xfrm>
            <a:off x="495297" y="4880129"/>
            <a:ext cx="2724151" cy="923330"/>
          </a:xfrm>
          <a:prstGeom prst="rect">
            <a:avLst/>
          </a:prstGeom>
          <a:noFill/>
        </p:spPr>
        <p:txBody>
          <a:bodyPr wrap="square">
            <a:spAutoFit/>
          </a:bodyPr>
          <a:lstStyle/>
          <a:p>
            <a:pPr algn="ctr"/>
            <a:r>
              <a:rPr lang="en-US" b="1" dirty="0">
                <a:latin typeface="Montserrat Light" pitchFamily="2" charset="0"/>
              </a:rPr>
              <a:t>💾 Embedded Firmware – Arduino IDE </a:t>
            </a:r>
            <a:endParaRPr lang="en-IN" dirty="0">
              <a:latin typeface="Montserrat Light" pitchFamily="2" charset="0"/>
            </a:endParaRPr>
          </a:p>
        </p:txBody>
      </p:sp>
      <p:sp>
        <p:nvSpPr>
          <p:cNvPr id="14" name="TextBox 13">
            <a:extLst>
              <a:ext uri="{FF2B5EF4-FFF2-40B4-BE49-F238E27FC236}">
                <a16:creationId xmlns:a16="http://schemas.microsoft.com/office/drawing/2014/main" id="{5F08F59D-0C99-3E6C-9B12-74E09C10CAB3}"/>
              </a:ext>
            </a:extLst>
          </p:cNvPr>
          <p:cNvSpPr txBox="1"/>
          <p:nvPr/>
        </p:nvSpPr>
        <p:spPr>
          <a:xfrm>
            <a:off x="1042986" y="6265126"/>
            <a:ext cx="1695450" cy="369332"/>
          </a:xfrm>
          <a:prstGeom prst="rect">
            <a:avLst/>
          </a:prstGeom>
          <a:noFill/>
        </p:spPr>
        <p:txBody>
          <a:bodyPr wrap="square" rtlCol="0">
            <a:spAutoFit/>
          </a:bodyPr>
          <a:lstStyle/>
          <a:p>
            <a:r>
              <a:rPr lang="en-US" b="1" dirty="0">
                <a:latin typeface="Montserrat Light" pitchFamily="2" charset="0"/>
              </a:rPr>
              <a:t>🖥️ </a:t>
            </a:r>
            <a:r>
              <a:rPr lang="en-US" b="1" dirty="0" err="1">
                <a:latin typeface="Montserrat Light" pitchFamily="2" charset="0"/>
              </a:rPr>
              <a:t>EasyEDA</a:t>
            </a:r>
            <a:endParaRPr lang="en-IN" dirty="0">
              <a:latin typeface="Montserrat Light" pitchFamily="2" charset="0"/>
            </a:endParaRPr>
          </a:p>
        </p:txBody>
      </p:sp>
      <p:sp>
        <p:nvSpPr>
          <p:cNvPr id="16" name="TextBox 15">
            <a:extLst>
              <a:ext uri="{FF2B5EF4-FFF2-40B4-BE49-F238E27FC236}">
                <a16:creationId xmlns:a16="http://schemas.microsoft.com/office/drawing/2014/main" id="{77CFEEA9-2428-F5A6-E76A-A77C0C2E2685}"/>
              </a:ext>
            </a:extLst>
          </p:cNvPr>
          <p:cNvSpPr txBox="1"/>
          <p:nvPr/>
        </p:nvSpPr>
        <p:spPr>
          <a:xfrm>
            <a:off x="5163095" y="3429000"/>
            <a:ext cx="4869179" cy="2246769"/>
          </a:xfrm>
          <a:prstGeom prst="rect">
            <a:avLst/>
          </a:prstGeom>
          <a:noFill/>
        </p:spPr>
        <p:txBody>
          <a:bodyPr wrap="square">
            <a:spAutoFit/>
          </a:bodyPr>
          <a:lstStyle/>
          <a:p>
            <a:pPr algn="just"/>
            <a:r>
              <a:rPr lang="en-IN" sz="2000" dirty="0">
                <a:latin typeface="Tw Cen MT" panose="020B0602020104020603" pitchFamily="34" charset="0"/>
              </a:rPr>
              <a:t>A </a:t>
            </a:r>
            <a:r>
              <a:rPr lang="en-IN" sz="2000" b="1" dirty="0">
                <a:latin typeface="Tw Cen MT" panose="020B0602020104020603" pitchFamily="34" charset="0"/>
              </a:rPr>
              <a:t>low-power, peer-to-peer wireless communication protocol</a:t>
            </a:r>
            <a:r>
              <a:rPr lang="en-IN" sz="2000" dirty="0">
                <a:latin typeface="Tw Cen MT" panose="020B0602020104020603" pitchFamily="34" charset="0"/>
              </a:rPr>
              <a:t> developed by </a:t>
            </a:r>
            <a:r>
              <a:rPr lang="en-IN" sz="2000" dirty="0" err="1">
                <a:latin typeface="Tw Cen MT" panose="020B0602020104020603" pitchFamily="34" charset="0"/>
              </a:rPr>
              <a:t>Espressif</a:t>
            </a:r>
            <a:r>
              <a:rPr lang="en-IN" sz="2000" dirty="0">
                <a:latin typeface="Tw Cen MT" panose="020B0602020104020603" pitchFamily="34" charset="0"/>
              </a:rPr>
              <a:t>. It allows multiple ESP32 devices to exchange data </a:t>
            </a:r>
            <a:r>
              <a:rPr lang="en-IN" sz="2000" b="1" dirty="0">
                <a:latin typeface="Tw Cen MT" panose="020B0602020104020603" pitchFamily="34" charset="0"/>
              </a:rPr>
              <a:t>instantly without needing Wi-Fi or an internet connection</a:t>
            </a:r>
            <a:r>
              <a:rPr lang="en-IN" sz="2000" dirty="0">
                <a:latin typeface="Tw Cen MT" panose="020B0602020104020603" pitchFamily="34" charset="0"/>
              </a:rPr>
              <a:t>. This ensures </a:t>
            </a:r>
            <a:r>
              <a:rPr lang="en-IN" sz="2000" b="1" dirty="0">
                <a:latin typeface="Tw Cen MT" panose="020B0602020104020603" pitchFamily="34" charset="0"/>
              </a:rPr>
              <a:t>real-time monitoring</a:t>
            </a:r>
            <a:r>
              <a:rPr lang="en-IN" sz="2000" dirty="0">
                <a:latin typeface="Tw Cen MT" panose="020B0602020104020603" pitchFamily="34" charset="0"/>
              </a:rPr>
              <a:t> and </a:t>
            </a:r>
            <a:r>
              <a:rPr lang="en-IN" sz="2000" b="1" dirty="0">
                <a:latin typeface="Tw Cen MT" panose="020B0602020104020603" pitchFamily="34" charset="0"/>
              </a:rPr>
              <a:t>ultra-fast alerts</a:t>
            </a:r>
            <a:r>
              <a:rPr lang="en-IN" sz="2000" dirty="0">
                <a:latin typeface="Tw Cen MT" panose="020B0602020104020603" pitchFamily="34" charset="0"/>
              </a:rPr>
              <a:t> in local environments.</a:t>
            </a:r>
          </a:p>
        </p:txBody>
      </p:sp>
      <p:pic>
        <p:nvPicPr>
          <p:cNvPr id="3" name="Picture 2">
            <a:extLst>
              <a:ext uri="{FF2B5EF4-FFF2-40B4-BE49-F238E27FC236}">
                <a16:creationId xmlns:a16="http://schemas.microsoft.com/office/drawing/2014/main" id="{0ECBEDF4-6DD2-4C1F-3F80-8C892160D85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163095" y="317360"/>
            <a:ext cx="4955721" cy="2789089"/>
          </a:xfrm>
          <a:prstGeom prst="rect">
            <a:avLst/>
          </a:prstGeom>
        </p:spPr>
      </p:pic>
    </p:spTree>
    <p:extLst>
      <p:ext uri="{BB962C8B-B14F-4D97-AF65-F5344CB8AC3E}">
        <p14:creationId xmlns:p14="http://schemas.microsoft.com/office/powerpoint/2010/main" val="944760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a:extLst>
            <a:ext uri="{FF2B5EF4-FFF2-40B4-BE49-F238E27FC236}">
              <a16:creationId xmlns:a16="http://schemas.microsoft.com/office/drawing/2014/main" id="{BFF58BEA-0830-92BF-4B07-E72EE5A923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F4DA68E-CFE3-9F4D-1265-5B34F0D9C722}"/>
              </a:ext>
            </a:extLst>
          </p:cNvPr>
          <p:cNvSpPr/>
          <p:nvPr/>
        </p:nvSpPr>
        <p:spPr>
          <a:xfrm>
            <a:off x="495300" y="-285750"/>
            <a:ext cx="2724150" cy="7381875"/>
          </a:xfrm>
          <a:prstGeom prst="rect">
            <a:avLst/>
          </a:prstGeom>
          <a:solidFill>
            <a:srgbClr val="A9D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696988A-913A-DAC6-B67B-7796DF1816B0}"/>
              </a:ext>
            </a:extLst>
          </p:cNvPr>
          <p:cNvSpPr/>
          <p:nvPr/>
        </p:nvSpPr>
        <p:spPr>
          <a:xfrm>
            <a:off x="371474" y="1145928"/>
            <a:ext cx="3038475" cy="1247775"/>
          </a:xfrm>
          <a:prstGeom prst="rect">
            <a:avLst/>
          </a:prstGeom>
          <a:solidFill>
            <a:srgbClr val="D0F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9BE47F5-091E-4CF0-8BAB-78E3D4DEC285}"/>
              </a:ext>
            </a:extLst>
          </p:cNvPr>
          <p:cNvSpPr txBox="1"/>
          <p:nvPr/>
        </p:nvSpPr>
        <p:spPr>
          <a:xfrm>
            <a:off x="642936" y="223542"/>
            <a:ext cx="2343150" cy="707886"/>
          </a:xfrm>
          <a:prstGeom prst="rect">
            <a:avLst/>
          </a:prstGeom>
          <a:noFill/>
        </p:spPr>
        <p:txBody>
          <a:bodyPr wrap="square" rtlCol="0">
            <a:spAutoFit/>
          </a:bodyPr>
          <a:lstStyle/>
          <a:p>
            <a:pPr algn="ctr"/>
            <a:r>
              <a:rPr lang="en-IN" sz="2000" b="1" dirty="0">
                <a:latin typeface="Montserrat Light" pitchFamily="2" charset="0"/>
              </a:rPr>
              <a:t>📡 </a:t>
            </a:r>
            <a:r>
              <a:rPr lang="en-US" sz="2000" b="1" dirty="0">
                <a:latin typeface="Montserrat Light" pitchFamily="2" charset="0"/>
              </a:rPr>
              <a:t>ESP-NOW Protocol</a:t>
            </a:r>
            <a:endParaRPr lang="en-IN" sz="2000" b="1" dirty="0">
              <a:latin typeface="Montserrat Light" pitchFamily="2" charset="0"/>
            </a:endParaRPr>
          </a:p>
        </p:txBody>
      </p:sp>
      <p:sp>
        <p:nvSpPr>
          <p:cNvPr id="10" name="TextBox 9">
            <a:extLst>
              <a:ext uri="{FF2B5EF4-FFF2-40B4-BE49-F238E27FC236}">
                <a16:creationId xmlns:a16="http://schemas.microsoft.com/office/drawing/2014/main" id="{027C1302-D5D1-4046-FA05-5415F6DB7F98}"/>
              </a:ext>
            </a:extLst>
          </p:cNvPr>
          <p:cNvSpPr txBox="1"/>
          <p:nvPr/>
        </p:nvSpPr>
        <p:spPr>
          <a:xfrm>
            <a:off x="785811" y="1440720"/>
            <a:ext cx="2057400" cy="646331"/>
          </a:xfrm>
          <a:prstGeom prst="rect">
            <a:avLst/>
          </a:prstGeom>
          <a:noFill/>
        </p:spPr>
        <p:txBody>
          <a:bodyPr wrap="square">
            <a:spAutoFit/>
          </a:bodyPr>
          <a:lstStyle/>
          <a:p>
            <a:pPr algn="ctr"/>
            <a:r>
              <a:rPr lang="en-US" b="1" dirty="0">
                <a:latin typeface="Montserrat Black" pitchFamily="2" charset="0"/>
              </a:rPr>
              <a:t>🌐 Wi-Fi Connectivity</a:t>
            </a:r>
            <a:endParaRPr lang="en-IN" dirty="0">
              <a:latin typeface="Montserrat Black" pitchFamily="2" charset="0"/>
            </a:endParaRPr>
          </a:p>
        </p:txBody>
      </p:sp>
      <p:sp>
        <p:nvSpPr>
          <p:cNvPr id="11" name="TextBox 10">
            <a:extLst>
              <a:ext uri="{FF2B5EF4-FFF2-40B4-BE49-F238E27FC236}">
                <a16:creationId xmlns:a16="http://schemas.microsoft.com/office/drawing/2014/main" id="{193D7F21-0C18-5018-0444-E5415AC53D61}"/>
              </a:ext>
            </a:extLst>
          </p:cNvPr>
          <p:cNvSpPr txBox="1"/>
          <p:nvPr/>
        </p:nvSpPr>
        <p:spPr>
          <a:xfrm>
            <a:off x="371474" y="2941132"/>
            <a:ext cx="2886075" cy="646331"/>
          </a:xfrm>
          <a:prstGeom prst="rect">
            <a:avLst/>
          </a:prstGeom>
          <a:noFill/>
        </p:spPr>
        <p:txBody>
          <a:bodyPr wrap="square" rtlCol="0">
            <a:spAutoFit/>
          </a:bodyPr>
          <a:lstStyle/>
          <a:p>
            <a:pPr algn="ctr"/>
            <a:r>
              <a:rPr lang="en-US" b="1" dirty="0">
                <a:latin typeface="Montserrat Light" pitchFamily="2" charset="0"/>
              </a:rPr>
              <a:t>🔋 Power Management System</a:t>
            </a:r>
            <a:endParaRPr lang="en-IN" dirty="0">
              <a:latin typeface="Montserrat Light" pitchFamily="2" charset="0"/>
            </a:endParaRPr>
          </a:p>
        </p:txBody>
      </p:sp>
      <p:sp>
        <p:nvSpPr>
          <p:cNvPr id="13" name="TextBox 12">
            <a:extLst>
              <a:ext uri="{FF2B5EF4-FFF2-40B4-BE49-F238E27FC236}">
                <a16:creationId xmlns:a16="http://schemas.microsoft.com/office/drawing/2014/main" id="{7FFC0580-1742-6014-F050-A6C852DDFEC0}"/>
              </a:ext>
            </a:extLst>
          </p:cNvPr>
          <p:cNvSpPr txBox="1"/>
          <p:nvPr/>
        </p:nvSpPr>
        <p:spPr>
          <a:xfrm>
            <a:off x="371474" y="4350329"/>
            <a:ext cx="2724151" cy="923330"/>
          </a:xfrm>
          <a:prstGeom prst="rect">
            <a:avLst/>
          </a:prstGeom>
          <a:noFill/>
        </p:spPr>
        <p:txBody>
          <a:bodyPr wrap="square">
            <a:spAutoFit/>
          </a:bodyPr>
          <a:lstStyle/>
          <a:p>
            <a:pPr algn="ctr"/>
            <a:r>
              <a:rPr lang="en-US" b="1" dirty="0">
                <a:latin typeface="Montserrat Light" pitchFamily="2" charset="0"/>
              </a:rPr>
              <a:t>💾 Embedded Firmware – Arduino IDE </a:t>
            </a:r>
            <a:endParaRPr lang="en-IN" dirty="0">
              <a:latin typeface="Montserrat Light" pitchFamily="2" charset="0"/>
            </a:endParaRPr>
          </a:p>
        </p:txBody>
      </p:sp>
      <p:sp>
        <p:nvSpPr>
          <p:cNvPr id="14" name="TextBox 13">
            <a:extLst>
              <a:ext uri="{FF2B5EF4-FFF2-40B4-BE49-F238E27FC236}">
                <a16:creationId xmlns:a16="http://schemas.microsoft.com/office/drawing/2014/main" id="{57D78FB6-DC82-089F-3FA6-A82B41230C3E}"/>
              </a:ext>
            </a:extLst>
          </p:cNvPr>
          <p:cNvSpPr txBox="1"/>
          <p:nvPr/>
        </p:nvSpPr>
        <p:spPr>
          <a:xfrm>
            <a:off x="885824" y="6036525"/>
            <a:ext cx="1695450" cy="369332"/>
          </a:xfrm>
          <a:prstGeom prst="rect">
            <a:avLst/>
          </a:prstGeom>
          <a:noFill/>
        </p:spPr>
        <p:txBody>
          <a:bodyPr wrap="square" rtlCol="0">
            <a:spAutoFit/>
          </a:bodyPr>
          <a:lstStyle/>
          <a:p>
            <a:r>
              <a:rPr lang="en-US" b="1" dirty="0">
                <a:latin typeface="Montserrat Light" pitchFamily="2" charset="0"/>
              </a:rPr>
              <a:t>🖥️ </a:t>
            </a:r>
            <a:r>
              <a:rPr lang="en-US" b="1" dirty="0" err="1">
                <a:latin typeface="Montserrat Light" pitchFamily="2" charset="0"/>
              </a:rPr>
              <a:t>EasyEDA</a:t>
            </a:r>
            <a:endParaRPr lang="en-IN" dirty="0">
              <a:latin typeface="Montserrat Light" pitchFamily="2" charset="0"/>
            </a:endParaRPr>
          </a:p>
        </p:txBody>
      </p:sp>
      <p:sp>
        <p:nvSpPr>
          <p:cNvPr id="4" name="TextBox 3">
            <a:extLst>
              <a:ext uri="{FF2B5EF4-FFF2-40B4-BE49-F238E27FC236}">
                <a16:creationId xmlns:a16="http://schemas.microsoft.com/office/drawing/2014/main" id="{82A978D5-7DA4-F5C3-6F9D-6F43EC9A1EDA}"/>
              </a:ext>
            </a:extLst>
          </p:cNvPr>
          <p:cNvSpPr txBox="1"/>
          <p:nvPr/>
        </p:nvSpPr>
        <p:spPr>
          <a:xfrm>
            <a:off x="5450478" y="3587463"/>
            <a:ext cx="4255225" cy="1938992"/>
          </a:xfrm>
          <a:prstGeom prst="rect">
            <a:avLst/>
          </a:prstGeom>
          <a:noFill/>
        </p:spPr>
        <p:txBody>
          <a:bodyPr wrap="square">
            <a:spAutoFit/>
          </a:bodyPr>
          <a:lstStyle/>
          <a:p>
            <a:pPr algn="just"/>
            <a:r>
              <a:rPr lang="en-US" sz="2000" dirty="0"/>
              <a:t>Used as a </a:t>
            </a:r>
            <a:r>
              <a:rPr lang="en-US" sz="2000" b="1" dirty="0"/>
              <a:t>backup communication method</a:t>
            </a:r>
            <a:r>
              <a:rPr lang="en-US" sz="2000" dirty="0"/>
              <a:t> when devices move beyond the ESP-NOW range. The system automatically switches to Wi-Fi to maintain continuous communication between nurse and patient devices.</a:t>
            </a:r>
          </a:p>
        </p:txBody>
      </p:sp>
      <p:pic>
        <p:nvPicPr>
          <p:cNvPr id="3" name="Picture 2">
            <a:extLst>
              <a:ext uri="{FF2B5EF4-FFF2-40B4-BE49-F238E27FC236}">
                <a16:creationId xmlns:a16="http://schemas.microsoft.com/office/drawing/2014/main" id="{D09295EA-151E-122D-C330-2099D91F1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383" y="280954"/>
            <a:ext cx="5437414" cy="2965862"/>
          </a:xfrm>
          <a:prstGeom prst="rect">
            <a:avLst/>
          </a:prstGeom>
        </p:spPr>
      </p:pic>
    </p:spTree>
    <p:extLst>
      <p:ext uri="{BB962C8B-B14F-4D97-AF65-F5344CB8AC3E}">
        <p14:creationId xmlns:p14="http://schemas.microsoft.com/office/powerpoint/2010/main" val="2188810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a:extLst>
            <a:ext uri="{FF2B5EF4-FFF2-40B4-BE49-F238E27FC236}">
              <a16:creationId xmlns:a16="http://schemas.microsoft.com/office/drawing/2014/main" id="{ACE4B800-E66F-92D1-A290-70413A51D0F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887F8F-D52E-F617-CA8C-0B847112490D}"/>
              </a:ext>
            </a:extLst>
          </p:cNvPr>
          <p:cNvSpPr/>
          <p:nvPr/>
        </p:nvSpPr>
        <p:spPr>
          <a:xfrm>
            <a:off x="495300" y="-285750"/>
            <a:ext cx="2724150" cy="7381875"/>
          </a:xfrm>
          <a:prstGeom prst="rect">
            <a:avLst/>
          </a:prstGeom>
          <a:solidFill>
            <a:srgbClr val="A9D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32ACAD4-801D-E180-9A8C-EB034F6A53AF}"/>
              </a:ext>
            </a:extLst>
          </p:cNvPr>
          <p:cNvSpPr/>
          <p:nvPr/>
        </p:nvSpPr>
        <p:spPr>
          <a:xfrm>
            <a:off x="371474" y="2640409"/>
            <a:ext cx="3038475" cy="1247775"/>
          </a:xfrm>
          <a:prstGeom prst="rect">
            <a:avLst/>
          </a:prstGeom>
          <a:solidFill>
            <a:srgbClr val="D0F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F751212-C14B-DFED-EF17-BD45D2B920ED}"/>
              </a:ext>
            </a:extLst>
          </p:cNvPr>
          <p:cNvSpPr txBox="1"/>
          <p:nvPr/>
        </p:nvSpPr>
        <p:spPr>
          <a:xfrm>
            <a:off x="642936" y="223542"/>
            <a:ext cx="2343150" cy="707886"/>
          </a:xfrm>
          <a:prstGeom prst="rect">
            <a:avLst/>
          </a:prstGeom>
          <a:noFill/>
        </p:spPr>
        <p:txBody>
          <a:bodyPr wrap="square" rtlCol="0">
            <a:spAutoFit/>
          </a:bodyPr>
          <a:lstStyle/>
          <a:p>
            <a:pPr algn="ctr"/>
            <a:r>
              <a:rPr lang="en-IN" sz="2000" b="1" dirty="0">
                <a:latin typeface="Montserrat Light" pitchFamily="2" charset="0"/>
              </a:rPr>
              <a:t>📡 </a:t>
            </a:r>
            <a:r>
              <a:rPr lang="en-US" sz="2000" b="1" dirty="0">
                <a:latin typeface="Montserrat Light" pitchFamily="2" charset="0"/>
              </a:rPr>
              <a:t>ESP-NOW Protocol</a:t>
            </a:r>
            <a:endParaRPr lang="en-IN" sz="2000" b="1" dirty="0">
              <a:latin typeface="Montserrat Light" pitchFamily="2" charset="0"/>
            </a:endParaRPr>
          </a:p>
        </p:txBody>
      </p:sp>
      <p:sp>
        <p:nvSpPr>
          <p:cNvPr id="10" name="TextBox 9">
            <a:extLst>
              <a:ext uri="{FF2B5EF4-FFF2-40B4-BE49-F238E27FC236}">
                <a16:creationId xmlns:a16="http://schemas.microsoft.com/office/drawing/2014/main" id="{F48BCACB-0566-7AAB-04C0-CBBE91657F3E}"/>
              </a:ext>
            </a:extLst>
          </p:cNvPr>
          <p:cNvSpPr txBox="1"/>
          <p:nvPr/>
        </p:nvSpPr>
        <p:spPr>
          <a:xfrm>
            <a:off x="785811" y="1440720"/>
            <a:ext cx="2057400" cy="646331"/>
          </a:xfrm>
          <a:prstGeom prst="rect">
            <a:avLst/>
          </a:prstGeom>
          <a:noFill/>
        </p:spPr>
        <p:txBody>
          <a:bodyPr wrap="square">
            <a:spAutoFit/>
          </a:bodyPr>
          <a:lstStyle/>
          <a:p>
            <a:pPr algn="ctr"/>
            <a:r>
              <a:rPr lang="en-US" b="1" dirty="0">
                <a:latin typeface="Montserrat Light" pitchFamily="2" charset="0"/>
              </a:rPr>
              <a:t>🌐 Wi-Fi Connectivity</a:t>
            </a:r>
            <a:endParaRPr lang="en-IN" dirty="0">
              <a:latin typeface="Montserrat Light" pitchFamily="2" charset="0"/>
            </a:endParaRPr>
          </a:p>
        </p:txBody>
      </p:sp>
      <p:sp>
        <p:nvSpPr>
          <p:cNvPr id="11" name="TextBox 10">
            <a:extLst>
              <a:ext uri="{FF2B5EF4-FFF2-40B4-BE49-F238E27FC236}">
                <a16:creationId xmlns:a16="http://schemas.microsoft.com/office/drawing/2014/main" id="{5BE61372-B67C-F4AE-2CE3-B41131FBDA3E}"/>
              </a:ext>
            </a:extLst>
          </p:cNvPr>
          <p:cNvSpPr txBox="1"/>
          <p:nvPr/>
        </p:nvSpPr>
        <p:spPr>
          <a:xfrm>
            <a:off x="371474" y="2941132"/>
            <a:ext cx="2886075" cy="646331"/>
          </a:xfrm>
          <a:prstGeom prst="rect">
            <a:avLst/>
          </a:prstGeom>
          <a:noFill/>
        </p:spPr>
        <p:txBody>
          <a:bodyPr wrap="square" rtlCol="0">
            <a:spAutoFit/>
          </a:bodyPr>
          <a:lstStyle/>
          <a:p>
            <a:pPr algn="ctr"/>
            <a:r>
              <a:rPr lang="en-US" b="1" dirty="0">
                <a:latin typeface="Montserrat Black" pitchFamily="2" charset="0"/>
              </a:rPr>
              <a:t>🔋 Power                 Management System</a:t>
            </a:r>
            <a:endParaRPr lang="en-IN" dirty="0">
              <a:latin typeface="Montserrat Black" pitchFamily="2" charset="0"/>
            </a:endParaRPr>
          </a:p>
        </p:txBody>
      </p:sp>
      <p:sp>
        <p:nvSpPr>
          <p:cNvPr id="13" name="TextBox 12">
            <a:extLst>
              <a:ext uri="{FF2B5EF4-FFF2-40B4-BE49-F238E27FC236}">
                <a16:creationId xmlns:a16="http://schemas.microsoft.com/office/drawing/2014/main" id="{DAA6AE36-7DC9-F586-E518-C1240AB62C8D}"/>
              </a:ext>
            </a:extLst>
          </p:cNvPr>
          <p:cNvSpPr txBox="1"/>
          <p:nvPr/>
        </p:nvSpPr>
        <p:spPr>
          <a:xfrm>
            <a:off x="371474" y="4350329"/>
            <a:ext cx="2724151" cy="923330"/>
          </a:xfrm>
          <a:prstGeom prst="rect">
            <a:avLst/>
          </a:prstGeom>
          <a:noFill/>
        </p:spPr>
        <p:txBody>
          <a:bodyPr wrap="square">
            <a:spAutoFit/>
          </a:bodyPr>
          <a:lstStyle/>
          <a:p>
            <a:pPr algn="ctr"/>
            <a:r>
              <a:rPr lang="en-US" b="1" dirty="0">
                <a:latin typeface="Montserrat Light" pitchFamily="2" charset="0"/>
              </a:rPr>
              <a:t>💾 Embedded Firmware – Arduino IDE </a:t>
            </a:r>
            <a:endParaRPr lang="en-IN" dirty="0">
              <a:latin typeface="Montserrat Light" pitchFamily="2" charset="0"/>
            </a:endParaRPr>
          </a:p>
        </p:txBody>
      </p:sp>
      <p:sp>
        <p:nvSpPr>
          <p:cNvPr id="14" name="TextBox 13">
            <a:extLst>
              <a:ext uri="{FF2B5EF4-FFF2-40B4-BE49-F238E27FC236}">
                <a16:creationId xmlns:a16="http://schemas.microsoft.com/office/drawing/2014/main" id="{955D8A95-881C-9FE2-DE40-60A58595B3F7}"/>
              </a:ext>
            </a:extLst>
          </p:cNvPr>
          <p:cNvSpPr txBox="1"/>
          <p:nvPr/>
        </p:nvSpPr>
        <p:spPr>
          <a:xfrm>
            <a:off x="885824" y="6074626"/>
            <a:ext cx="1695450" cy="369332"/>
          </a:xfrm>
          <a:prstGeom prst="rect">
            <a:avLst/>
          </a:prstGeom>
          <a:noFill/>
        </p:spPr>
        <p:txBody>
          <a:bodyPr wrap="square" rtlCol="0">
            <a:spAutoFit/>
          </a:bodyPr>
          <a:lstStyle/>
          <a:p>
            <a:r>
              <a:rPr lang="en-US" b="1" dirty="0">
                <a:latin typeface="Montserrat Light" pitchFamily="2" charset="0"/>
              </a:rPr>
              <a:t>🖥️ </a:t>
            </a:r>
            <a:r>
              <a:rPr lang="en-US" b="1" dirty="0" err="1">
                <a:latin typeface="Montserrat Light" pitchFamily="2" charset="0"/>
              </a:rPr>
              <a:t>EasyEDA</a:t>
            </a:r>
            <a:endParaRPr lang="en-IN" dirty="0">
              <a:latin typeface="Montserrat Light" pitchFamily="2" charset="0"/>
            </a:endParaRPr>
          </a:p>
        </p:txBody>
      </p:sp>
      <p:sp>
        <p:nvSpPr>
          <p:cNvPr id="3" name="TextBox 2">
            <a:extLst>
              <a:ext uri="{FF2B5EF4-FFF2-40B4-BE49-F238E27FC236}">
                <a16:creationId xmlns:a16="http://schemas.microsoft.com/office/drawing/2014/main" id="{CCC85024-3CA3-3D7E-4972-531B098FCE56}"/>
              </a:ext>
            </a:extLst>
          </p:cNvPr>
          <p:cNvSpPr txBox="1"/>
          <p:nvPr/>
        </p:nvSpPr>
        <p:spPr>
          <a:xfrm>
            <a:off x="4914900" y="3565499"/>
            <a:ext cx="5091248" cy="1569660"/>
          </a:xfrm>
          <a:prstGeom prst="rect">
            <a:avLst/>
          </a:prstGeom>
          <a:noFill/>
        </p:spPr>
        <p:txBody>
          <a:bodyPr wrap="square">
            <a:spAutoFit/>
          </a:bodyPr>
          <a:lstStyle/>
          <a:p>
            <a:pPr algn="just"/>
            <a:r>
              <a:rPr lang="en-US" sz="2400" dirty="0">
                <a:latin typeface="Tw Cen MT" panose="020B0602020104020603" pitchFamily="34" charset="0"/>
              </a:rPr>
              <a:t>Incorporates </a:t>
            </a:r>
            <a:r>
              <a:rPr lang="en-US" sz="2400" b="1" dirty="0">
                <a:latin typeface="Tw Cen MT" panose="020B0602020104020603" pitchFamily="34" charset="0"/>
              </a:rPr>
              <a:t>battery monitoring and efficient power regulation</a:t>
            </a:r>
            <a:r>
              <a:rPr lang="en-US" sz="2400" dirty="0">
                <a:latin typeface="Tw Cen MT" panose="020B0602020104020603" pitchFamily="34" charset="0"/>
              </a:rPr>
              <a:t> to ensure long operation hours for wearable devices.</a:t>
            </a:r>
          </a:p>
        </p:txBody>
      </p:sp>
      <p:pic>
        <p:nvPicPr>
          <p:cNvPr id="2" name="Picture 1">
            <a:extLst>
              <a:ext uri="{FF2B5EF4-FFF2-40B4-BE49-F238E27FC236}">
                <a16:creationId xmlns:a16="http://schemas.microsoft.com/office/drawing/2014/main" id="{E49C2286-05AD-E662-3D1E-CBEC287931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7656" y1="45508" x2="47656" y2="45508"/>
                        <a14:foregroundMark x1="49707" y1="56543" x2="49707" y2="56543"/>
                        <a14:foregroundMark x1="49707" y1="56543" x2="49707" y2="56543"/>
                        <a14:foregroundMark x1="53613" y1="51465" x2="53613" y2="51465"/>
                        <a14:foregroundMark x1="53613" y1="51465" x2="53613" y2="51465"/>
                        <a14:foregroundMark x1="64648" y1="50684" x2="64648" y2="50684"/>
                        <a14:foregroundMark x1="64648" y1="50684" x2="64648" y2="50684"/>
                        <a14:foregroundMark x1="72363" y1="50293" x2="72363" y2="50293"/>
                        <a14:foregroundMark x1="72363" y1="50293" x2="72363" y2="50293"/>
                        <a14:foregroundMark x1="45508" y1="46387" x2="45508" y2="46387"/>
                        <a14:foregroundMark x1="45508" y1="46387" x2="45508" y2="46387"/>
                        <a14:foregroundMark x1="27148" y1="50195" x2="27148" y2="50195"/>
                        <a14:foregroundMark x1="27148" y1="50195" x2="27148" y2="50195"/>
                      </a14:backgroundRemoval>
                    </a14:imgEffect>
                  </a14:imgLayer>
                </a14:imgProps>
              </a:ext>
              <a:ext uri="{28A0092B-C50C-407E-A947-70E740481C1C}">
                <a14:useLocalDpi xmlns:a14="http://schemas.microsoft.com/office/drawing/2010/main" val="0"/>
              </a:ext>
            </a:extLst>
          </a:blip>
          <a:stretch>
            <a:fillRect/>
          </a:stretch>
        </p:blipFill>
        <p:spPr>
          <a:xfrm>
            <a:off x="4811486" y="-957943"/>
            <a:ext cx="5660571" cy="5660571"/>
          </a:xfrm>
          <a:prstGeom prst="rect">
            <a:avLst/>
          </a:prstGeom>
        </p:spPr>
      </p:pic>
    </p:spTree>
    <p:extLst>
      <p:ext uri="{BB962C8B-B14F-4D97-AF65-F5344CB8AC3E}">
        <p14:creationId xmlns:p14="http://schemas.microsoft.com/office/powerpoint/2010/main" val="4274438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a:extLst>
            <a:ext uri="{FF2B5EF4-FFF2-40B4-BE49-F238E27FC236}">
              <a16:creationId xmlns:a16="http://schemas.microsoft.com/office/drawing/2014/main" id="{36439743-623A-8685-4D59-CFECD847646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6E3AF07-DFBA-AE41-D432-3942AA2DA538}"/>
              </a:ext>
            </a:extLst>
          </p:cNvPr>
          <p:cNvSpPr/>
          <p:nvPr/>
        </p:nvSpPr>
        <p:spPr>
          <a:xfrm>
            <a:off x="495300" y="-285750"/>
            <a:ext cx="2724150" cy="7381875"/>
          </a:xfrm>
          <a:prstGeom prst="rect">
            <a:avLst/>
          </a:prstGeom>
          <a:solidFill>
            <a:srgbClr val="A9D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02B997A-5431-3523-A767-CFCCF741FACF}"/>
              </a:ext>
            </a:extLst>
          </p:cNvPr>
          <p:cNvSpPr/>
          <p:nvPr/>
        </p:nvSpPr>
        <p:spPr>
          <a:xfrm>
            <a:off x="371474" y="4112702"/>
            <a:ext cx="3038475" cy="1247775"/>
          </a:xfrm>
          <a:prstGeom prst="rect">
            <a:avLst/>
          </a:prstGeom>
          <a:solidFill>
            <a:srgbClr val="D0F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F393994-46E2-FEAE-E892-85F6E90D0CFA}"/>
              </a:ext>
            </a:extLst>
          </p:cNvPr>
          <p:cNvSpPr txBox="1"/>
          <p:nvPr/>
        </p:nvSpPr>
        <p:spPr>
          <a:xfrm>
            <a:off x="642936" y="223542"/>
            <a:ext cx="2343150" cy="707886"/>
          </a:xfrm>
          <a:prstGeom prst="rect">
            <a:avLst/>
          </a:prstGeom>
          <a:noFill/>
        </p:spPr>
        <p:txBody>
          <a:bodyPr wrap="square" rtlCol="0">
            <a:spAutoFit/>
          </a:bodyPr>
          <a:lstStyle/>
          <a:p>
            <a:pPr algn="ctr"/>
            <a:r>
              <a:rPr lang="en-IN" sz="2000" b="1" dirty="0">
                <a:latin typeface="Montserrat Light" pitchFamily="2" charset="0"/>
              </a:rPr>
              <a:t>📡 </a:t>
            </a:r>
            <a:r>
              <a:rPr lang="en-US" sz="2000" b="1" dirty="0">
                <a:latin typeface="Montserrat Light" pitchFamily="2" charset="0"/>
              </a:rPr>
              <a:t>ESP-NOW Protocol</a:t>
            </a:r>
            <a:endParaRPr lang="en-IN" sz="2000" b="1" dirty="0">
              <a:latin typeface="Montserrat Light" pitchFamily="2" charset="0"/>
            </a:endParaRPr>
          </a:p>
        </p:txBody>
      </p:sp>
      <p:sp>
        <p:nvSpPr>
          <p:cNvPr id="10" name="TextBox 9">
            <a:extLst>
              <a:ext uri="{FF2B5EF4-FFF2-40B4-BE49-F238E27FC236}">
                <a16:creationId xmlns:a16="http://schemas.microsoft.com/office/drawing/2014/main" id="{91CE0DA6-7DEF-D9E3-248E-EFF37A6B5F9C}"/>
              </a:ext>
            </a:extLst>
          </p:cNvPr>
          <p:cNvSpPr txBox="1"/>
          <p:nvPr/>
        </p:nvSpPr>
        <p:spPr>
          <a:xfrm>
            <a:off x="785811" y="1440720"/>
            <a:ext cx="2057400" cy="646331"/>
          </a:xfrm>
          <a:prstGeom prst="rect">
            <a:avLst/>
          </a:prstGeom>
          <a:noFill/>
        </p:spPr>
        <p:txBody>
          <a:bodyPr wrap="square">
            <a:spAutoFit/>
          </a:bodyPr>
          <a:lstStyle/>
          <a:p>
            <a:pPr algn="ctr"/>
            <a:r>
              <a:rPr lang="en-US" b="1" dirty="0">
                <a:latin typeface="Montserrat Light" pitchFamily="2" charset="0"/>
              </a:rPr>
              <a:t>🌐 Wi-Fi Connectivity</a:t>
            </a:r>
            <a:endParaRPr lang="en-IN" dirty="0">
              <a:latin typeface="Montserrat Light" pitchFamily="2" charset="0"/>
            </a:endParaRPr>
          </a:p>
        </p:txBody>
      </p:sp>
      <p:sp>
        <p:nvSpPr>
          <p:cNvPr id="11" name="TextBox 10">
            <a:extLst>
              <a:ext uri="{FF2B5EF4-FFF2-40B4-BE49-F238E27FC236}">
                <a16:creationId xmlns:a16="http://schemas.microsoft.com/office/drawing/2014/main" id="{C1EA4A3B-F5AF-EC41-1555-AA3B8181F154}"/>
              </a:ext>
            </a:extLst>
          </p:cNvPr>
          <p:cNvSpPr txBox="1"/>
          <p:nvPr/>
        </p:nvSpPr>
        <p:spPr>
          <a:xfrm>
            <a:off x="371474" y="2895524"/>
            <a:ext cx="2886075" cy="646331"/>
          </a:xfrm>
          <a:prstGeom prst="rect">
            <a:avLst/>
          </a:prstGeom>
          <a:noFill/>
        </p:spPr>
        <p:txBody>
          <a:bodyPr wrap="square" rtlCol="0">
            <a:spAutoFit/>
          </a:bodyPr>
          <a:lstStyle/>
          <a:p>
            <a:pPr algn="ctr"/>
            <a:r>
              <a:rPr lang="en-US" b="1" dirty="0">
                <a:latin typeface="Montserrat Light" pitchFamily="2" charset="0"/>
              </a:rPr>
              <a:t>🔋 Power                 Management System</a:t>
            </a:r>
            <a:endParaRPr lang="en-IN" dirty="0">
              <a:latin typeface="Montserrat Light" pitchFamily="2" charset="0"/>
            </a:endParaRPr>
          </a:p>
        </p:txBody>
      </p:sp>
      <p:sp>
        <p:nvSpPr>
          <p:cNvPr id="13" name="TextBox 12">
            <a:extLst>
              <a:ext uri="{FF2B5EF4-FFF2-40B4-BE49-F238E27FC236}">
                <a16:creationId xmlns:a16="http://schemas.microsoft.com/office/drawing/2014/main" id="{8DC82240-1C5B-9F73-C250-C8D29B50A84B}"/>
              </a:ext>
            </a:extLst>
          </p:cNvPr>
          <p:cNvSpPr txBox="1"/>
          <p:nvPr/>
        </p:nvSpPr>
        <p:spPr>
          <a:xfrm>
            <a:off x="371474" y="4350329"/>
            <a:ext cx="2724151" cy="923330"/>
          </a:xfrm>
          <a:prstGeom prst="rect">
            <a:avLst/>
          </a:prstGeom>
          <a:noFill/>
        </p:spPr>
        <p:txBody>
          <a:bodyPr wrap="square">
            <a:spAutoFit/>
          </a:bodyPr>
          <a:lstStyle/>
          <a:p>
            <a:pPr algn="ctr"/>
            <a:r>
              <a:rPr lang="en-US" b="1" dirty="0">
                <a:latin typeface="Montserrat Black" pitchFamily="2" charset="0"/>
              </a:rPr>
              <a:t>💾 Embedded Firmware – Arduino IDE </a:t>
            </a:r>
            <a:endParaRPr lang="en-IN" dirty="0">
              <a:latin typeface="Montserrat Black" pitchFamily="2" charset="0"/>
            </a:endParaRPr>
          </a:p>
        </p:txBody>
      </p:sp>
      <p:sp>
        <p:nvSpPr>
          <p:cNvPr id="14" name="TextBox 13">
            <a:extLst>
              <a:ext uri="{FF2B5EF4-FFF2-40B4-BE49-F238E27FC236}">
                <a16:creationId xmlns:a16="http://schemas.microsoft.com/office/drawing/2014/main" id="{00120E69-54FD-4373-32D2-64D2E9C9D326}"/>
              </a:ext>
            </a:extLst>
          </p:cNvPr>
          <p:cNvSpPr txBox="1"/>
          <p:nvPr/>
        </p:nvSpPr>
        <p:spPr>
          <a:xfrm>
            <a:off x="885824" y="6043635"/>
            <a:ext cx="1695450" cy="369332"/>
          </a:xfrm>
          <a:prstGeom prst="rect">
            <a:avLst/>
          </a:prstGeom>
          <a:noFill/>
        </p:spPr>
        <p:txBody>
          <a:bodyPr wrap="square" rtlCol="0">
            <a:spAutoFit/>
          </a:bodyPr>
          <a:lstStyle/>
          <a:p>
            <a:r>
              <a:rPr lang="en-US" b="1" dirty="0">
                <a:latin typeface="Montserrat Light" pitchFamily="2" charset="0"/>
              </a:rPr>
              <a:t>🖥️ </a:t>
            </a:r>
            <a:r>
              <a:rPr lang="en-US" b="1" dirty="0" err="1">
                <a:latin typeface="Montserrat Light" pitchFamily="2" charset="0"/>
              </a:rPr>
              <a:t>EasyEDA</a:t>
            </a:r>
            <a:endParaRPr lang="en-IN" dirty="0">
              <a:latin typeface="Montserrat Light" pitchFamily="2" charset="0"/>
            </a:endParaRPr>
          </a:p>
        </p:txBody>
      </p:sp>
      <p:sp>
        <p:nvSpPr>
          <p:cNvPr id="3" name="TextBox 2">
            <a:extLst>
              <a:ext uri="{FF2B5EF4-FFF2-40B4-BE49-F238E27FC236}">
                <a16:creationId xmlns:a16="http://schemas.microsoft.com/office/drawing/2014/main" id="{D9CBB655-3D5C-BAF7-D1D8-E0C76B6861B9}"/>
              </a:ext>
            </a:extLst>
          </p:cNvPr>
          <p:cNvSpPr txBox="1"/>
          <p:nvPr/>
        </p:nvSpPr>
        <p:spPr>
          <a:xfrm>
            <a:off x="5001986" y="4027164"/>
            <a:ext cx="4790803" cy="1569660"/>
          </a:xfrm>
          <a:prstGeom prst="rect">
            <a:avLst/>
          </a:prstGeom>
          <a:noFill/>
        </p:spPr>
        <p:txBody>
          <a:bodyPr wrap="square">
            <a:spAutoFit/>
          </a:bodyPr>
          <a:lstStyle/>
          <a:p>
            <a:pPr algn="just"/>
            <a:r>
              <a:rPr lang="en-US" sz="2400" dirty="0">
                <a:latin typeface="Tw Cen MT" panose="020B0602020104020603" pitchFamily="34" charset="0"/>
              </a:rPr>
              <a:t>Custom firmware developed for both master and slave devices manages data collection, communication, and alert logic.</a:t>
            </a:r>
            <a:endParaRPr lang="en-IN" sz="2400" dirty="0">
              <a:latin typeface="Tw Cen MT" panose="020B0602020104020603" pitchFamily="34" charset="0"/>
            </a:endParaRPr>
          </a:p>
        </p:txBody>
      </p:sp>
      <p:pic>
        <p:nvPicPr>
          <p:cNvPr id="1026" name="Picture 2" descr="Arduino - Wikipedia">
            <a:extLst>
              <a:ext uri="{FF2B5EF4-FFF2-40B4-BE49-F238E27FC236}">
                <a16:creationId xmlns:a16="http://schemas.microsoft.com/office/drawing/2014/main" id="{93082A6C-317F-F7EA-2CEF-57813B5A5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308" y="803501"/>
            <a:ext cx="3863986" cy="260168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96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a:extLst>
            <a:ext uri="{FF2B5EF4-FFF2-40B4-BE49-F238E27FC236}">
              <a16:creationId xmlns:a16="http://schemas.microsoft.com/office/drawing/2014/main" id="{EE29A196-9D6C-F85D-3131-82DE43F3EDA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467BE4B-425D-AFEE-E36B-36466671F07F}"/>
              </a:ext>
            </a:extLst>
          </p:cNvPr>
          <p:cNvSpPr/>
          <p:nvPr/>
        </p:nvSpPr>
        <p:spPr>
          <a:xfrm>
            <a:off x="495300" y="-285750"/>
            <a:ext cx="2724150" cy="7381875"/>
          </a:xfrm>
          <a:prstGeom prst="rect">
            <a:avLst/>
          </a:prstGeom>
          <a:solidFill>
            <a:srgbClr val="A9D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2B81CB7-6971-5870-65B3-E8FFFAFAF121}"/>
              </a:ext>
            </a:extLst>
          </p:cNvPr>
          <p:cNvSpPr/>
          <p:nvPr/>
        </p:nvSpPr>
        <p:spPr>
          <a:xfrm>
            <a:off x="338137" y="5304344"/>
            <a:ext cx="3038475" cy="1247775"/>
          </a:xfrm>
          <a:prstGeom prst="rect">
            <a:avLst/>
          </a:prstGeom>
          <a:solidFill>
            <a:srgbClr val="D0F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BC66CB1-CEA8-C8DB-8FF0-801421BD6CE9}"/>
              </a:ext>
            </a:extLst>
          </p:cNvPr>
          <p:cNvSpPr txBox="1"/>
          <p:nvPr/>
        </p:nvSpPr>
        <p:spPr>
          <a:xfrm>
            <a:off x="642936" y="223542"/>
            <a:ext cx="2343150" cy="707886"/>
          </a:xfrm>
          <a:prstGeom prst="rect">
            <a:avLst/>
          </a:prstGeom>
          <a:noFill/>
        </p:spPr>
        <p:txBody>
          <a:bodyPr wrap="square" rtlCol="0">
            <a:spAutoFit/>
          </a:bodyPr>
          <a:lstStyle/>
          <a:p>
            <a:pPr algn="ctr"/>
            <a:r>
              <a:rPr lang="en-IN" sz="2000" b="1" dirty="0">
                <a:latin typeface="Montserrat Light" pitchFamily="2" charset="0"/>
              </a:rPr>
              <a:t>📡 </a:t>
            </a:r>
            <a:r>
              <a:rPr lang="en-US" sz="2000" b="1" dirty="0">
                <a:latin typeface="Montserrat Light" pitchFamily="2" charset="0"/>
              </a:rPr>
              <a:t>ESP-NOW Protocol</a:t>
            </a:r>
            <a:endParaRPr lang="en-IN" sz="2000" b="1" dirty="0">
              <a:latin typeface="Montserrat Light" pitchFamily="2" charset="0"/>
            </a:endParaRPr>
          </a:p>
        </p:txBody>
      </p:sp>
      <p:sp>
        <p:nvSpPr>
          <p:cNvPr id="10" name="TextBox 9">
            <a:extLst>
              <a:ext uri="{FF2B5EF4-FFF2-40B4-BE49-F238E27FC236}">
                <a16:creationId xmlns:a16="http://schemas.microsoft.com/office/drawing/2014/main" id="{0C931E14-34A7-0564-26EF-8EE073575C3C}"/>
              </a:ext>
            </a:extLst>
          </p:cNvPr>
          <p:cNvSpPr txBox="1"/>
          <p:nvPr/>
        </p:nvSpPr>
        <p:spPr>
          <a:xfrm>
            <a:off x="785811" y="1440720"/>
            <a:ext cx="2057400" cy="646331"/>
          </a:xfrm>
          <a:prstGeom prst="rect">
            <a:avLst/>
          </a:prstGeom>
          <a:noFill/>
        </p:spPr>
        <p:txBody>
          <a:bodyPr wrap="square">
            <a:spAutoFit/>
          </a:bodyPr>
          <a:lstStyle/>
          <a:p>
            <a:pPr algn="ctr"/>
            <a:r>
              <a:rPr lang="en-US" b="1" dirty="0">
                <a:latin typeface="Montserrat Light" pitchFamily="2" charset="0"/>
              </a:rPr>
              <a:t>🌐 Wi-Fi Connectivity</a:t>
            </a:r>
            <a:endParaRPr lang="en-IN" dirty="0">
              <a:latin typeface="Montserrat Light" pitchFamily="2" charset="0"/>
            </a:endParaRPr>
          </a:p>
        </p:txBody>
      </p:sp>
      <p:sp>
        <p:nvSpPr>
          <p:cNvPr id="11" name="TextBox 10">
            <a:extLst>
              <a:ext uri="{FF2B5EF4-FFF2-40B4-BE49-F238E27FC236}">
                <a16:creationId xmlns:a16="http://schemas.microsoft.com/office/drawing/2014/main" id="{CFDC37FB-DD8D-9837-C9CD-FDEAE68ECE53}"/>
              </a:ext>
            </a:extLst>
          </p:cNvPr>
          <p:cNvSpPr txBox="1"/>
          <p:nvPr/>
        </p:nvSpPr>
        <p:spPr>
          <a:xfrm>
            <a:off x="371474" y="2782669"/>
            <a:ext cx="2886075" cy="646331"/>
          </a:xfrm>
          <a:prstGeom prst="rect">
            <a:avLst/>
          </a:prstGeom>
          <a:noFill/>
        </p:spPr>
        <p:txBody>
          <a:bodyPr wrap="square" rtlCol="0">
            <a:spAutoFit/>
          </a:bodyPr>
          <a:lstStyle/>
          <a:p>
            <a:pPr algn="ctr"/>
            <a:r>
              <a:rPr lang="en-US" b="1" dirty="0">
                <a:latin typeface="Montserrat Light" pitchFamily="2" charset="0"/>
              </a:rPr>
              <a:t>🔋 Power                 Management System</a:t>
            </a:r>
            <a:endParaRPr lang="en-IN" dirty="0">
              <a:latin typeface="Montserrat Light" pitchFamily="2" charset="0"/>
            </a:endParaRPr>
          </a:p>
        </p:txBody>
      </p:sp>
      <p:sp>
        <p:nvSpPr>
          <p:cNvPr id="13" name="TextBox 12">
            <a:extLst>
              <a:ext uri="{FF2B5EF4-FFF2-40B4-BE49-F238E27FC236}">
                <a16:creationId xmlns:a16="http://schemas.microsoft.com/office/drawing/2014/main" id="{D2B176A6-FB49-3C93-131C-68DB233ABA14}"/>
              </a:ext>
            </a:extLst>
          </p:cNvPr>
          <p:cNvSpPr txBox="1"/>
          <p:nvPr/>
        </p:nvSpPr>
        <p:spPr>
          <a:xfrm>
            <a:off x="371474" y="4163806"/>
            <a:ext cx="2724151" cy="923330"/>
          </a:xfrm>
          <a:prstGeom prst="rect">
            <a:avLst/>
          </a:prstGeom>
          <a:noFill/>
        </p:spPr>
        <p:txBody>
          <a:bodyPr wrap="square">
            <a:spAutoFit/>
          </a:bodyPr>
          <a:lstStyle/>
          <a:p>
            <a:pPr algn="ctr"/>
            <a:r>
              <a:rPr lang="en-US" b="1" dirty="0">
                <a:latin typeface="Montserrat Light" pitchFamily="2" charset="0"/>
              </a:rPr>
              <a:t>💾 Embedded Firmware – Arduino IDE </a:t>
            </a:r>
            <a:endParaRPr lang="en-IN" dirty="0">
              <a:latin typeface="Montserrat Light" pitchFamily="2" charset="0"/>
            </a:endParaRPr>
          </a:p>
        </p:txBody>
      </p:sp>
      <p:sp>
        <p:nvSpPr>
          <p:cNvPr id="14" name="TextBox 13">
            <a:extLst>
              <a:ext uri="{FF2B5EF4-FFF2-40B4-BE49-F238E27FC236}">
                <a16:creationId xmlns:a16="http://schemas.microsoft.com/office/drawing/2014/main" id="{BA83136F-6C7E-90E2-EB47-E1D2E4E4C0CC}"/>
              </a:ext>
            </a:extLst>
          </p:cNvPr>
          <p:cNvSpPr txBox="1"/>
          <p:nvPr/>
        </p:nvSpPr>
        <p:spPr>
          <a:xfrm>
            <a:off x="966785" y="5743566"/>
            <a:ext cx="1695450" cy="369332"/>
          </a:xfrm>
          <a:prstGeom prst="rect">
            <a:avLst/>
          </a:prstGeom>
          <a:noFill/>
        </p:spPr>
        <p:txBody>
          <a:bodyPr wrap="square" rtlCol="0">
            <a:spAutoFit/>
          </a:bodyPr>
          <a:lstStyle/>
          <a:p>
            <a:r>
              <a:rPr lang="en-US" b="1" dirty="0">
                <a:latin typeface="Montserrat Black" pitchFamily="2" charset="0"/>
              </a:rPr>
              <a:t>🖥️ </a:t>
            </a:r>
            <a:r>
              <a:rPr lang="en-US" b="1" dirty="0" err="1">
                <a:latin typeface="Montserrat Black" pitchFamily="2" charset="0"/>
              </a:rPr>
              <a:t>EasyEDA</a:t>
            </a:r>
            <a:endParaRPr lang="en-IN" dirty="0">
              <a:latin typeface="Montserrat Black" pitchFamily="2" charset="0"/>
            </a:endParaRPr>
          </a:p>
        </p:txBody>
      </p:sp>
      <p:sp>
        <p:nvSpPr>
          <p:cNvPr id="3" name="TextBox 2">
            <a:extLst>
              <a:ext uri="{FF2B5EF4-FFF2-40B4-BE49-F238E27FC236}">
                <a16:creationId xmlns:a16="http://schemas.microsoft.com/office/drawing/2014/main" id="{444FCECF-6E39-BDF2-7271-B926FDF186B1}"/>
              </a:ext>
            </a:extLst>
          </p:cNvPr>
          <p:cNvSpPr txBox="1"/>
          <p:nvPr/>
        </p:nvSpPr>
        <p:spPr>
          <a:xfrm>
            <a:off x="4982392" y="3840641"/>
            <a:ext cx="5128260" cy="1569660"/>
          </a:xfrm>
          <a:prstGeom prst="rect">
            <a:avLst/>
          </a:prstGeom>
          <a:noFill/>
        </p:spPr>
        <p:txBody>
          <a:bodyPr wrap="square">
            <a:spAutoFit/>
          </a:bodyPr>
          <a:lstStyle/>
          <a:p>
            <a:pPr algn="just"/>
            <a:r>
              <a:rPr lang="en-US" sz="2400" dirty="0">
                <a:latin typeface="Tw Cen MT" panose="020B0602020104020603" pitchFamily="34" charset="0"/>
              </a:rPr>
              <a:t>The PCB and schematic are designed in </a:t>
            </a:r>
            <a:r>
              <a:rPr lang="en-US" sz="2400" b="1" dirty="0" err="1">
                <a:latin typeface="Tw Cen MT" panose="020B0602020104020603" pitchFamily="34" charset="0"/>
              </a:rPr>
              <a:t>EasyEDA</a:t>
            </a:r>
            <a:r>
              <a:rPr lang="en-US" sz="2400" dirty="0">
                <a:latin typeface="Tw Cen MT" panose="020B0602020104020603" pitchFamily="34" charset="0"/>
              </a:rPr>
              <a:t>, enabling compact, reliable, and production-ready hardware layouts.</a:t>
            </a:r>
            <a:endParaRPr lang="en-IN" sz="2400" dirty="0">
              <a:latin typeface="Tw Cen MT" panose="020B0602020104020603" pitchFamily="34" charset="0"/>
            </a:endParaRPr>
          </a:p>
        </p:txBody>
      </p:sp>
      <p:pic>
        <p:nvPicPr>
          <p:cNvPr id="2050" name="Picture 2" descr="EasyEDA - YouTube">
            <a:extLst>
              <a:ext uri="{FF2B5EF4-FFF2-40B4-BE49-F238E27FC236}">
                <a16:creationId xmlns:a16="http://schemas.microsoft.com/office/drawing/2014/main" id="{AB0B6988-3779-5F80-9C62-8EDE5A54E20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4556" y1="74889" x2="14556" y2="74889"/>
                        <a14:foregroundMark x1="14556" y1="74889" x2="14556" y2="74889"/>
                        <a14:foregroundMark x1="24444" y1="74556" x2="24444" y2="74556"/>
                        <a14:foregroundMark x1="24556" y1="74778" x2="24556" y2="74778"/>
                        <a14:foregroundMark x1="36222" y1="75889" x2="36222" y2="75889"/>
                        <a14:foregroundMark x1="36222" y1="75889" x2="36222" y2="75889"/>
                        <a14:foregroundMark x1="47444" y1="79222" x2="47444" y2="79222"/>
                        <a14:foregroundMark x1="47444" y1="79222" x2="47444" y2="79222"/>
                        <a14:foregroundMark x1="54889" y1="76333" x2="54889" y2="76333"/>
                        <a14:foregroundMark x1="54889" y1="76333" x2="54889" y2="76333"/>
                        <a14:foregroundMark x1="71000" y1="71111" x2="71000" y2="71111"/>
                        <a14:foregroundMark x1="71000" y1="71111" x2="71000" y2="71111"/>
                        <a14:foregroundMark x1="82556" y1="71778" x2="82556" y2="71778"/>
                        <a14:foregroundMark x1="82556" y1="71778" x2="82556" y2="71778"/>
                      </a14:backgroundRemoval>
                    </a14:imgEffect>
                  </a14:imgLayer>
                </a14:imgProps>
              </a:ext>
              <a:ext uri="{28A0092B-C50C-407E-A947-70E740481C1C}">
                <a14:useLocalDpi xmlns:a14="http://schemas.microsoft.com/office/drawing/2010/main" val="0"/>
              </a:ext>
            </a:extLst>
          </a:blip>
          <a:srcRect/>
          <a:stretch>
            <a:fillRect/>
          </a:stretch>
        </p:blipFill>
        <p:spPr bwMode="auto">
          <a:xfrm>
            <a:off x="5884947" y="425476"/>
            <a:ext cx="3323149" cy="332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62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ne glowing light bulb in sea of unlit bulbs">
            <a:extLst>
              <a:ext uri="{FF2B5EF4-FFF2-40B4-BE49-F238E27FC236}">
                <a16:creationId xmlns:a16="http://schemas.microsoft.com/office/drawing/2014/main" id="{18AAEFAD-B947-B84E-99CF-B03BC3CF1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
        <p:nvSpPr>
          <p:cNvPr id="8" name="Rectangle 7">
            <a:extLst>
              <a:ext uri="{FF2B5EF4-FFF2-40B4-BE49-F238E27FC236}">
                <a16:creationId xmlns:a16="http://schemas.microsoft.com/office/drawing/2014/main" id="{16C7F9C1-4E7E-6BB8-6956-792B45A95C62}"/>
              </a:ext>
            </a:extLst>
          </p:cNvPr>
          <p:cNvSpPr/>
          <p:nvPr/>
        </p:nvSpPr>
        <p:spPr>
          <a:xfrm>
            <a:off x="-620487" y="-315685"/>
            <a:ext cx="12932229" cy="7750628"/>
          </a:xfrm>
          <a:prstGeom prst="rect">
            <a:avLst/>
          </a:prstGeom>
          <a:solidFill>
            <a:schemeClr val="tx1">
              <a:lumMod val="95000"/>
              <a:lumOff val="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CFFFC32-7A77-E81F-A913-3313B079C863}"/>
              </a:ext>
            </a:extLst>
          </p:cNvPr>
          <p:cNvSpPr txBox="1"/>
          <p:nvPr/>
        </p:nvSpPr>
        <p:spPr>
          <a:xfrm>
            <a:off x="1626241" y="2890391"/>
            <a:ext cx="4324350" cy="1077218"/>
          </a:xfrm>
          <a:prstGeom prst="rect">
            <a:avLst/>
          </a:prstGeom>
          <a:noFill/>
        </p:spPr>
        <p:txBody>
          <a:bodyPr wrap="square" rtlCol="0">
            <a:spAutoFit/>
          </a:bodyPr>
          <a:lstStyle/>
          <a:p>
            <a:r>
              <a:rPr lang="en-US" sz="3200" dirty="0">
                <a:solidFill>
                  <a:schemeClr val="bg1"/>
                </a:solidFill>
                <a:latin typeface="Montserrat Black" pitchFamily="2" charset="0"/>
              </a:rPr>
              <a:t>Why it’s unique or Innovative ??</a:t>
            </a:r>
            <a:endParaRPr lang="en-IN" sz="3200" dirty="0">
              <a:solidFill>
                <a:schemeClr val="bg1"/>
              </a:solidFill>
              <a:latin typeface="Montserrat Black" pitchFamily="2" charset="0"/>
            </a:endParaRPr>
          </a:p>
        </p:txBody>
      </p:sp>
    </p:spTree>
    <p:extLst>
      <p:ext uri="{BB962C8B-B14F-4D97-AF65-F5344CB8AC3E}">
        <p14:creationId xmlns:p14="http://schemas.microsoft.com/office/powerpoint/2010/main" val="171556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C8DF1-979A-8E1F-16A6-7B802AE23A26}"/>
              </a:ext>
            </a:extLst>
          </p:cNvPr>
          <p:cNvSpPr/>
          <p:nvPr/>
        </p:nvSpPr>
        <p:spPr>
          <a:xfrm rot="1669061">
            <a:off x="5119619" y="-1227144"/>
            <a:ext cx="9328285" cy="11431166"/>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0F055FF-C0F5-2A4B-152C-21FE27CF52C7}"/>
              </a:ext>
            </a:extLst>
          </p:cNvPr>
          <p:cNvSpPr txBox="1"/>
          <p:nvPr/>
        </p:nvSpPr>
        <p:spPr>
          <a:xfrm>
            <a:off x="5603648" y="4488439"/>
            <a:ext cx="5003393" cy="1077218"/>
          </a:xfrm>
          <a:prstGeom prst="rect">
            <a:avLst/>
          </a:prstGeom>
          <a:noFill/>
        </p:spPr>
        <p:txBody>
          <a:bodyPr wrap="square" rtlCol="0">
            <a:spAutoFit/>
          </a:bodyPr>
          <a:lstStyle/>
          <a:p>
            <a:pPr algn="ctr"/>
            <a:r>
              <a:rPr lang="en-US" sz="3200" b="1" dirty="0">
                <a:solidFill>
                  <a:srgbClr val="7D8CC4"/>
                </a:solidFill>
                <a:latin typeface="Montserrat Black" pitchFamily="2" charset="0"/>
              </a:rPr>
              <a:t>🔗 ESP-NOW Protocol Integration:</a:t>
            </a:r>
            <a:endParaRPr lang="en-IN" sz="3200" dirty="0">
              <a:solidFill>
                <a:srgbClr val="7D8CC4"/>
              </a:solidFill>
              <a:latin typeface="Montserrat Black" pitchFamily="2" charset="0"/>
            </a:endParaRPr>
          </a:p>
        </p:txBody>
      </p:sp>
      <p:sp>
        <p:nvSpPr>
          <p:cNvPr id="7" name="TextBox 6">
            <a:extLst>
              <a:ext uri="{FF2B5EF4-FFF2-40B4-BE49-F238E27FC236}">
                <a16:creationId xmlns:a16="http://schemas.microsoft.com/office/drawing/2014/main" id="{DBFC7811-EC4C-FD20-B585-056BC8C75CC5}"/>
              </a:ext>
            </a:extLst>
          </p:cNvPr>
          <p:cNvSpPr txBox="1"/>
          <p:nvPr/>
        </p:nvSpPr>
        <p:spPr>
          <a:xfrm>
            <a:off x="479506" y="870215"/>
            <a:ext cx="3687541" cy="1938992"/>
          </a:xfrm>
          <a:prstGeom prst="rect">
            <a:avLst/>
          </a:prstGeom>
          <a:noFill/>
        </p:spPr>
        <p:txBody>
          <a:bodyPr wrap="square">
            <a:spAutoFit/>
          </a:bodyPr>
          <a:lstStyle/>
          <a:p>
            <a:pPr algn="just"/>
            <a:r>
              <a:rPr lang="en-US" sz="2400" dirty="0">
                <a:latin typeface="Tw Cen MT" panose="020B0602020104020603" pitchFamily="34" charset="0"/>
              </a:rPr>
              <a:t>Enables </a:t>
            </a:r>
            <a:r>
              <a:rPr lang="en-US" sz="2400" b="1" dirty="0">
                <a:latin typeface="Tw Cen MT" panose="020B0602020104020603" pitchFamily="34" charset="0"/>
              </a:rPr>
              <a:t>direct peer-to-peer communication</a:t>
            </a:r>
            <a:r>
              <a:rPr lang="en-US" sz="2400" dirty="0">
                <a:latin typeface="Tw Cen MT" panose="020B0602020104020603" pitchFamily="34" charset="0"/>
              </a:rPr>
              <a:t> between multiple devices without the need for Wi-Fi, internet, or a router.</a:t>
            </a:r>
          </a:p>
        </p:txBody>
      </p:sp>
    </p:spTree>
    <p:extLst>
      <p:ext uri="{BB962C8B-B14F-4D97-AF65-F5344CB8AC3E}">
        <p14:creationId xmlns:p14="http://schemas.microsoft.com/office/powerpoint/2010/main" val="953672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F60B-7136-C8F2-5140-7B51E091DB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9666BC-821F-B648-9218-3A3B61B14810}"/>
              </a:ext>
            </a:extLst>
          </p:cNvPr>
          <p:cNvSpPr/>
          <p:nvPr/>
        </p:nvSpPr>
        <p:spPr>
          <a:xfrm rot="1623085">
            <a:off x="-3490985" y="-3416507"/>
            <a:ext cx="8669881" cy="10955333"/>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620AC25-4D75-07DB-0B56-505F401053FC}"/>
              </a:ext>
            </a:extLst>
          </p:cNvPr>
          <p:cNvSpPr txBox="1"/>
          <p:nvPr/>
        </p:nvSpPr>
        <p:spPr>
          <a:xfrm>
            <a:off x="209004" y="1183996"/>
            <a:ext cx="4898571" cy="1754326"/>
          </a:xfrm>
          <a:prstGeom prst="rect">
            <a:avLst/>
          </a:prstGeom>
          <a:noFill/>
        </p:spPr>
        <p:txBody>
          <a:bodyPr wrap="square" rtlCol="0">
            <a:spAutoFit/>
          </a:bodyPr>
          <a:lstStyle/>
          <a:p>
            <a:pPr algn="ctr"/>
            <a:r>
              <a:rPr lang="en-US" sz="3600" b="1" dirty="0">
                <a:solidFill>
                  <a:srgbClr val="594157"/>
                </a:solidFill>
                <a:latin typeface="Montserrat Black" pitchFamily="2" charset="0"/>
              </a:rPr>
              <a:t>⚡ Ultra-Low Latency Communication</a:t>
            </a:r>
            <a:endParaRPr lang="en-IN" sz="3600" dirty="0">
              <a:solidFill>
                <a:srgbClr val="594157"/>
              </a:solidFill>
              <a:latin typeface="Montserrat Black" pitchFamily="2" charset="0"/>
            </a:endParaRPr>
          </a:p>
        </p:txBody>
      </p:sp>
      <p:sp>
        <p:nvSpPr>
          <p:cNvPr id="6" name="TextBox 5">
            <a:extLst>
              <a:ext uri="{FF2B5EF4-FFF2-40B4-BE49-F238E27FC236}">
                <a16:creationId xmlns:a16="http://schemas.microsoft.com/office/drawing/2014/main" id="{1C7EA20B-F99E-58C1-F358-E3588E1ED95D}"/>
              </a:ext>
            </a:extLst>
          </p:cNvPr>
          <p:cNvSpPr txBox="1"/>
          <p:nvPr/>
        </p:nvSpPr>
        <p:spPr>
          <a:xfrm>
            <a:off x="6096000" y="3429000"/>
            <a:ext cx="3988526" cy="1938992"/>
          </a:xfrm>
          <a:prstGeom prst="rect">
            <a:avLst/>
          </a:prstGeom>
          <a:noFill/>
        </p:spPr>
        <p:txBody>
          <a:bodyPr wrap="square" rtlCol="0">
            <a:spAutoFit/>
          </a:bodyPr>
          <a:lstStyle/>
          <a:p>
            <a:pPr algn="just"/>
            <a:r>
              <a:rPr lang="en-US" sz="2400" dirty="0">
                <a:latin typeface="Tw Cen MT" panose="020B0602020104020603" pitchFamily="34" charset="0"/>
              </a:rPr>
              <a:t>The ESP-NOW protocol provides </a:t>
            </a:r>
            <a:r>
              <a:rPr lang="en-US" sz="2400" b="1" dirty="0">
                <a:latin typeface="Tw Cen MT" panose="020B0602020104020603" pitchFamily="34" charset="0"/>
              </a:rPr>
              <a:t>instant data transfer</a:t>
            </a:r>
            <a:r>
              <a:rPr lang="en-US" sz="2400" dirty="0">
                <a:latin typeface="Tw Cen MT" panose="020B0602020104020603" pitchFamily="34" charset="0"/>
              </a:rPr>
              <a:t> with minimal delay — crucial for real-time health monitoring and emergency alerts.</a:t>
            </a:r>
            <a:endParaRPr lang="en-IN" sz="2400" dirty="0">
              <a:latin typeface="Tw Cen MT" panose="020B0602020104020603" pitchFamily="34" charset="0"/>
            </a:endParaRPr>
          </a:p>
        </p:txBody>
      </p:sp>
    </p:spTree>
    <p:extLst>
      <p:ext uri="{BB962C8B-B14F-4D97-AF65-F5344CB8AC3E}">
        <p14:creationId xmlns:p14="http://schemas.microsoft.com/office/powerpoint/2010/main" val="1218141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6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AD905-3CE5-072E-9F19-B5F03273977B}"/>
              </a:ext>
            </a:extLst>
          </p:cNvPr>
          <p:cNvSpPr txBox="1"/>
          <p:nvPr/>
        </p:nvSpPr>
        <p:spPr>
          <a:xfrm>
            <a:off x="412348" y="687188"/>
            <a:ext cx="5683652" cy="4955203"/>
          </a:xfrm>
          <a:prstGeom prst="rect">
            <a:avLst/>
          </a:prstGeom>
          <a:noFill/>
        </p:spPr>
        <p:txBody>
          <a:bodyPr wrap="square" rtlCol="0">
            <a:spAutoFit/>
          </a:bodyPr>
          <a:lstStyle/>
          <a:p>
            <a:r>
              <a:rPr lang="en-US" sz="2800" b="1" dirty="0">
                <a:solidFill>
                  <a:schemeClr val="accent1">
                    <a:lumMod val="75000"/>
                  </a:schemeClr>
                </a:solidFill>
                <a:latin typeface="Tw Cen MT" panose="020B0602020104020603" pitchFamily="34" charset="0"/>
              </a:rPr>
              <a:t>Problem Statement :</a:t>
            </a:r>
          </a:p>
          <a:p>
            <a:endParaRPr lang="en-US" sz="2400" b="1" dirty="0">
              <a:latin typeface="Tw Cen MT" panose="020B0602020104020603" pitchFamily="34" charset="0"/>
            </a:endParaRPr>
          </a:p>
          <a:p>
            <a:r>
              <a:rPr lang="en-US" sz="2400" dirty="0">
                <a:latin typeface="Tw Cen MT" panose="020B0602020104020603" pitchFamily="34" charset="0"/>
              </a:rPr>
              <a:t>In hospitals and old age homes, nurses or caretakers cannot continuously monitor every patient’s or elderly one’s vital signs, and even a brief delay in detecting critical changes like low oxygen levels, irregular ECG, or sudden falls can lead to life-threatening situations. There is a need for a reliable, real-time health monitoring system that can instantly alert caretakers to emergencies without depending on continuous internet connectivity.</a:t>
            </a:r>
            <a:endParaRPr lang="en-IN" sz="2400" dirty="0">
              <a:latin typeface="Tw Cen MT" panose="020B0602020104020603" pitchFamily="34" charset="0"/>
            </a:endParaRPr>
          </a:p>
        </p:txBody>
      </p:sp>
      <p:pic>
        <p:nvPicPr>
          <p:cNvPr id="6" name="Picture 5">
            <a:extLst>
              <a:ext uri="{FF2B5EF4-FFF2-40B4-BE49-F238E27FC236}">
                <a16:creationId xmlns:a16="http://schemas.microsoft.com/office/drawing/2014/main" id="{E0049199-8943-0CF4-C1BA-4C338D7758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405490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93859-F1DB-27A2-5EE0-5D66F5C1C2E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9B5168-3C07-8637-9532-9764E038397B}"/>
              </a:ext>
            </a:extLst>
          </p:cNvPr>
          <p:cNvSpPr/>
          <p:nvPr/>
        </p:nvSpPr>
        <p:spPr>
          <a:xfrm rot="20100843">
            <a:off x="6591478" y="-3007432"/>
            <a:ext cx="8669881" cy="10955333"/>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AA80947F-E437-FAE3-45B4-5E070234371C}"/>
              </a:ext>
            </a:extLst>
          </p:cNvPr>
          <p:cNvSpPr txBox="1"/>
          <p:nvPr/>
        </p:nvSpPr>
        <p:spPr>
          <a:xfrm>
            <a:off x="6923314" y="1227909"/>
            <a:ext cx="4271554" cy="1077218"/>
          </a:xfrm>
          <a:prstGeom prst="rect">
            <a:avLst/>
          </a:prstGeom>
          <a:noFill/>
        </p:spPr>
        <p:txBody>
          <a:bodyPr wrap="square" rtlCol="0">
            <a:spAutoFit/>
          </a:bodyPr>
          <a:lstStyle/>
          <a:p>
            <a:pPr algn="ctr"/>
            <a:r>
              <a:rPr lang="en-US" sz="3200" b="1" dirty="0">
                <a:solidFill>
                  <a:srgbClr val="726DA8"/>
                </a:solidFill>
                <a:latin typeface="Montserrat Black" pitchFamily="2" charset="0"/>
              </a:rPr>
              <a:t>🔄 Smart Network Switching</a:t>
            </a:r>
            <a:endParaRPr lang="en-IN" sz="3200" dirty="0">
              <a:solidFill>
                <a:srgbClr val="726DA8"/>
              </a:solidFill>
              <a:latin typeface="Montserrat Black" pitchFamily="2" charset="0"/>
            </a:endParaRPr>
          </a:p>
        </p:txBody>
      </p:sp>
      <p:sp>
        <p:nvSpPr>
          <p:cNvPr id="5" name="TextBox 4">
            <a:extLst>
              <a:ext uri="{FF2B5EF4-FFF2-40B4-BE49-F238E27FC236}">
                <a16:creationId xmlns:a16="http://schemas.microsoft.com/office/drawing/2014/main" id="{DC7B48D4-1CDF-44C9-D477-C7348CDDF663}"/>
              </a:ext>
            </a:extLst>
          </p:cNvPr>
          <p:cNvSpPr txBox="1"/>
          <p:nvPr/>
        </p:nvSpPr>
        <p:spPr>
          <a:xfrm>
            <a:off x="885409" y="4000641"/>
            <a:ext cx="4796934" cy="1569660"/>
          </a:xfrm>
          <a:prstGeom prst="rect">
            <a:avLst/>
          </a:prstGeom>
          <a:noFill/>
        </p:spPr>
        <p:txBody>
          <a:bodyPr wrap="square">
            <a:spAutoFit/>
          </a:bodyPr>
          <a:lstStyle/>
          <a:p>
            <a:pPr algn="just"/>
            <a:r>
              <a:rPr lang="en-US" sz="2400" dirty="0">
                <a:latin typeface="Tw Cen MT" panose="020B0602020104020603" pitchFamily="34" charset="0"/>
              </a:rPr>
              <a:t>The system </a:t>
            </a:r>
            <a:r>
              <a:rPr lang="en-US" sz="2400" b="1" dirty="0">
                <a:latin typeface="Tw Cen MT" panose="020B0602020104020603" pitchFamily="34" charset="0"/>
              </a:rPr>
              <a:t>automatically switches</a:t>
            </a:r>
            <a:r>
              <a:rPr lang="en-US" sz="2400" dirty="0">
                <a:latin typeface="Tw Cen MT" panose="020B0602020104020603" pitchFamily="34" charset="0"/>
              </a:rPr>
              <a:t> from </a:t>
            </a:r>
            <a:r>
              <a:rPr lang="en-US" sz="2400" b="1" dirty="0">
                <a:latin typeface="Tw Cen MT" panose="020B0602020104020603" pitchFamily="34" charset="0"/>
              </a:rPr>
              <a:t>ESP-NOW to Wi-Fi</a:t>
            </a:r>
            <a:r>
              <a:rPr lang="en-US" sz="2400" dirty="0">
                <a:latin typeface="Tw Cen MT" panose="020B0602020104020603" pitchFamily="34" charset="0"/>
              </a:rPr>
              <a:t> when the caretaker moves out of local range, ensuring </a:t>
            </a:r>
            <a:r>
              <a:rPr lang="en-US" sz="2400" b="1" dirty="0">
                <a:latin typeface="Tw Cen MT" panose="020B0602020104020603" pitchFamily="34" charset="0"/>
              </a:rPr>
              <a:t>continuous connectivity</a:t>
            </a:r>
            <a:r>
              <a:rPr lang="en-US" sz="2400" dirty="0">
                <a:latin typeface="Tw Cen MT" panose="020B0602020104020603" pitchFamily="34" charset="0"/>
              </a:rPr>
              <a:t>.</a:t>
            </a:r>
          </a:p>
        </p:txBody>
      </p:sp>
    </p:spTree>
    <p:extLst>
      <p:ext uri="{BB962C8B-B14F-4D97-AF65-F5344CB8AC3E}">
        <p14:creationId xmlns:p14="http://schemas.microsoft.com/office/powerpoint/2010/main" val="2191831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7CB36-6E63-B704-CA77-0CDFB4B8EB1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2B1633-61E2-9F8A-2B9C-C44352C34165}"/>
              </a:ext>
            </a:extLst>
          </p:cNvPr>
          <p:cNvSpPr/>
          <p:nvPr/>
        </p:nvSpPr>
        <p:spPr>
          <a:xfrm rot="20100843">
            <a:off x="-4190834" y="-2447623"/>
            <a:ext cx="9404689" cy="13459208"/>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3966F73F-8DA4-E1FA-571E-8BC1301A788A}"/>
              </a:ext>
            </a:extLst>
          </p:cNvPr>
          <p:cNvSpPr txBox="1"/>
          <p:nvPr/>
        </p:nvSpPr>
        <p:spPr>
          <a:xfrm>
            <a:off x="-195942" y="4281981"/>
            <a:ext cx="4872445" cy="1569660"/>
          </a:xfrm>
          <a:prstGeom prst="rect">
            <a:avLst/>
          </a:prstGeom>
          <a:noFill/>
        </p:spPr>
        <p:txBody>
          <a:bodyPr wrap="square" rtlCol="0">
            <a:spAutoFit/>
          </a:bodyPr>
          <a:lstStyle/>
          <a:p>
            <a:pPr algn="ctr"/>
            <a:r>
              <a:rPr lang="en-US" sz="3200" b="1" dirty="0">
                <a:solidFill>
                  <a:srgbClr val="E5989B"/>
                </a:solidFill>
                <a:latin typeface="Montserrat Black" pitchFamily="2" charset="0"/>
              </a:rPr>
              <a:t>🌐 Hybrid Communication Model</a:t>
            </a:r>
            <a:endParaRPr lang="en-IN" sz="3200" dirty="0">
              <a:solidFill>
                <a:srgbClr val="E5989B"/>
              </a:solidFill>
              <a:latin typeface="Montserrat Black" pitchFamily="2" charset="0"/>
            </a:endParaRPr>
          </a:p>
        </p:txBody>
      </p:sp>
      <p:sp>
        <p:nvSpPr>
          <p:cNvPr id="5" name="TextBox 4">
            <a:extLst>
              <a:ext uri="{FF2B5EF4-FFF2-40B4-BE49-F238E27FC236}">
                <a16:creationId xmlns:a16="http://schemas.microsoft.com/office/drawing/2014/main" id="{34A824BA-1026-B29B-42B5-EF9C3C8CFB48}"/>
              </a:ext>
            </a:extLst>
          </p:cNvPr>
          <p:cNvSpPr txBox="1"/>
          <p:nvPr/>
        </p:nvSpPr>
        <p:spPr>
          <a:xfrm>
            <a:off x="6366509" y="1081581"/>
            <a:ext cx="3935016" cy="1569660"/>
          </a:xfrm>
          <a:prstGeom prst="rect">
            <a:avLst/>
          </a:prstGeom>
          <a:noFill/>
        </p:spPr>
        <p:txBody>
          <a:bodyPr wrap="square">
            <a:spAutoFit/>
          </a:bodyPr>
          <a:lstStyle/>
          <a:p>
            <a:pPr algn="just"/>
            <a:r>
              <a:rPr lang="en-US" sz="2400" dirty="0">
                <a:latin typeface="Tw Cen MT" panose="020B0602020104020603" pitchFamily="34" charset="0"/>
              </a:rPr>
              <a:t>Combines the </a:t>
            </a:r>
            <a:r>
              <a:rPr lang="en-US" sz="2400" b="1" dirty="0">
                <a:latin typeface="Tw Cen MT" panose="020B0602020104020603" pitchFamily="34" charset="0"/>
              </a:rPr>
              <a:t>range of Wi-Fi</a:t>
            </a:r>
            <a:r>
              <a:rPr lang="en-US" sz="2400" dirty="0">
                <a:latin typeface="Tw Cen MT" panose="020B0602020104020603" pitchFamily="34" charset="0"/>
              </a:rPr>
              <a:t> and the </a:t>
            </a:r>
            <a:r>
              <a:rPr lang="en-US" sz="2400" b="1" dirty="0">
                <a:latin typeface="Tw Cen MT" panose="020B0602020104020603" pitchFamily="34" charset="0"/>
              </a:rPr>
              <a:t>speed of ESP-NOW</a:t>
            </a:r>
            <a:r>
              <a:rPr lang="en-US" sz="2400" dirty="0">
                <a:latin typeface="Tw Cen MT" panose="020B0602020104020603" pitchFamily="34" charset="0"/>
              </a:rPr>
              <a:t>, maintaining efficient data transmission in all conditions.</a:t>
            </a:r>
          </a:p>
        </p:txBody>
      </p:sp>
    </p:spTree>
    <p:extLst>
      <p:ext uri="{BB962C8B-B14F-4D97-AF65-F5344CB8AC3E}">
        <p14:creationId xmlns:p14="http://schemas.microsoft.com/office/powerpoint/2010/main" val="24003145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661E3-B8AC-D406-2C69-04A1C6A163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5B0A2F-2F47-D9DB-B2D4-F2D3C5A23830}"/>
              </a:ext>
            </a:extLst>
          </p:cNvPr>
          <p:cNvSpPr/>
          <p:nvPr/>
        </p:nvSpPr>
        <p:spPr>
          <a:xfrm rot="1669061">
            <a:off x="5119619" y="-1227144"/>
            <a:ext cx="9328285" cy="11431166"/>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1E8136B-9A2E-FD9A-9B72-4571A789CADE}"/>
              </a:ext>
            </a:extLst>
          </p:cNvPr>
          <p:cNvSpPr txBox="1"/>
          <p:nvPr/>
        </p:nvSpPr>
        <p:spPr>
          <a:xfrm>
            <a:off x="5603648" y="4488439"/>
            <a:ext cx="5003393" cy="1077218"/>
          </a:xfrm>
          <a:prstGeom prst="rect">
            <a:avLst/>
          </a:prstGeom>
          <a:noFill/>
        </p:spPr>
        <p:txBody>
          <a:bodyPr wrap="square" rtlCol="0">
            <a:spAutoFit/>
          </a:bodyPr>
          <a:lstStyle/>
          <a:p>
            <a:pPr algn="ctr"/>
            <a:r>
              <a:rPr lang="en-US" sz="3200" b="1" dirty="0">
                <a:solidFill>
                  <a:srgbClr val="1D3557"/>
                </a:solidFill>
                <a:latin typeface="Montserrat Black" pitchFamily="2" charset="0"/>
              </a:rPr>
              <a:t>🧠 Multi-Device Support</a:t>
            </a:r>
            <a:endParaRPr lang="en-IN" sz="3200" dirty="0">
              <a:solidFill>
                <a:srgbClr val="1D3557"/>
              </a:solidFill>
              <a:latin typeface="Montserrat Black" pitchFamily="2" charset="0"/>
            </a:endParaRPr>
          </a:p>
        </p:txBody>
      </p:sp>
      <p:sp>
        <p:nvSpPr>
          <p:cNvPr id="3" name="TextBox 2">
            <a:extLst>
              <a:ext uri="{FF2B5EF4-FFF2-40B4-BE49-F238E27FC236}">
                <a16:creationId xmlns:a16="http://schemas.microsoft.com/office/drawing/2014/main" id="{DE4B8A1A-EE7E-41D6-FE2C-E38838C684FC}"/>
              </a:ext>
            </a:extLst>
          </p:cNvPr>
          <p:cNvSpPr txBox="1"/>
          <p:nvPr/>
        </p:nvSpPr>
        <p:spPr>
          <a:xfrm>
            <a:off x="421278" y="685800"/>
            <a:ext cx="4425042" cy="1569660"/>
          </a:xfrm>
          <a:prstGeom prst="rect">
            <a:avLst/>
          </a:prstGeom>
          <a:noFill/>
        </p:spPr>
        <p:txBody>
          <a:bodyPr wrap="square">
            <a:spAutoFit/>
          </a:bodyPr>
          <a:lstStyle/>
          <a:p>
            <a:pPr algn="just"/>
            <a:r>
              <a:rPr lang="en-US" sz="2400" dirty="0">
                <a:latin typeface="Tw Cen MT" panose="020B0602020104020603" pitchFamily="34" charset="0"/>
              </a:rPr>
              <a:t>One master device (nurse) can communicate with </a:t>
            </a:r>
            <a:r>
              <a:rPr lang="en-US" sz="2400" b="1" dirty="0">
                <a:latin typeface="Tw Cen MT" panose="020B0602020104020603" pitchFamily="34" charset="0"/>
              </a:rPr>
              <a:t>multiple slave devices (patients)</a:t>
            </a:r>
            <a:r>
              <a:rPr lang="en-US" sz="2400" dirty="0">
                <a:latin typeface="Tw Cen MT" panose="020B0602020104020603" pitchFamily="34" charset="0"/>
              </a:rPr>
              <a:t> simultaneously, enabling centralized monitoring.</a:t>
            </a:r>
          </a:p>
        </p:txBody>
      </p:sp>
    </p:spTree>
    <p:extLst>
      <p:ext uri="{BB962C8B-B14F-4D97-AF65-F5344CB8AC3E}">
        <p14:creationId xmlns:p14="http://schemas.microsoft.com/office/powerpoint/2010/main" val="1685143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D7A11-C1BB-F8CB-B78C-EFBE0CAF44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325CF6A-6446-6B47-2BA3-3FA35CB7836B}"/>
              </a:ext>
            </a:extLst>
          </p:cNvPr>
          <p:cNvSpPr/>
          <p:nvPr/>
        </p:nvSpPr>
        <p:spPr>
          <a:xfrm rot="1623085">
            <a:off x="-3490985" y="-3416507"/>
            <a:ext cx="8669881" cy="10955333"/>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2D34115-B88C-A128-543A-2F4D8F66765F}"/>
              </a:ext>
            </a:extLst>
          </p:cNvPr>
          <p:cNvSpPr txBox="1"/>
          <p:nvPr/>
        </p:nvSpPr>
        <p:spPr>
          <a:xfrm>
            <a:off x="209004" y="1183996"/>
            <a:ext cx="4898571" cy="1200329"/>
          </a:xfrm>
          <a:prstGeom prst="rect">
            <a:avLst/>
          </a:prstGeom>
          <a:noFill/>
        </p:spPr>
        <p:txBody>
          <a:bodyPr wrap="square" rtlCol="0">
            <a:spAutoFit/>
          </a:bodyPr>
          <a:lstStyle/>
          <a:p>
            <a:pPr algn="ctr"/>
            <a:r>
              <a:rPr lang="en-US" sz="3600" b="1" dirty="0">
                <a:solidFill>
                  <a:srgbClr val="780000"/>
                </a:solidFill>
                <a:latin typeface="Montserrat Black" pitchFamily="2" charset="0"/>
              </a:rPr>
              <a:t>💡 No Dependency on Internet</a:t>
            </a:r>
            <a:endParaRPr lang="en-IN" sz="3600" dirty="0">
              <a:solidFill>
                <a:srgbClr val="780000"/>
              </a:solidFill>
              <a:latin typeface="Montserrat Black" pitchFamily="2" charset="0"/>
            </a:endParaRPr>
          </a:p>
        </p:txBody>
      </p:sp>
      <p:sp>
        <p:nvSpPr>
          <p:cNvPr id="5" name="TextBox 4">
            <a:extLst>
              <a:ext uri="{FF2B5EF4-FFF2-40B4-BE49-F238E27FC236}">
                <a16:creationId xmlns:a16="http://schemas.microsoft.com/office/drawing/2014/main" id="{E522C3B7-9CBB-A16F-045F-E746C4A4B919}"/>
              </a:ext>
            </a:extLst>
          </p:cNvPr>
          <p:cNvSpPr txBox="1"/>
          <p:nvPr/>
        </p:nvSpPr>
        <p:spPr>
          <a:xfrm>
            <a:off x="6824361" y="4062689"/>
            <a:ext cx="3948248" cy="1938992"/>
          </a:xfrm>
          <a:prstGeom prst="rect">
            <a:avLst/>
          </a:prstGeom>
          <a:noFill/>
        </p:spPr>
        <p:txBody>
          <a:bodyPr wrap="square">
            <a:spAutoFit/>
          </a:bodyPr>
          <a:lstStyle/>
          <a:p>
            <a:pPr algn="just"/>
            <a:r>
              <a:rPr lang="en-US" sz="2400" dirty="0">
                <a:latin typeface="Tw Cen MT" panose="020B0602020104020603" pitchFamily="34" charset="0"/>
              </a:rPr>
              <a:t>Vital alerts can be exchanged </a:t>
            </a:r>
            <a:r>
              <a:rPr lang="en-US" sz="2400" b="1" dirty="0">
                <a:latin typeface="Tw Cen MT" panose="020B0602020104020603" pitchFamily="34" charset="0"/>
              </a:rPr>
              <a:t>even without any external network</a:t>
            </a:r>
            <a:r>
              <a:rPr lang="en-US" sz="2400" dirty="0">
                <a:latin typeface="Tw Cen MT" panose="020B0602020104020603" pitchFamily="34" charset="0"/>
              </a:rPr>
              <a:t>, making it ideal for hospitals with limited or unstable Wi-Fi.</a:t>
            </a:r>
            <a:endParaRPr lang="en-IN" sz="2400" dirty="0">
              <a:latin typeface="Tw Cen MT" panose="020B0602020104020603" pitchFamily="34" charset="0"/>
            </a:endParaRPr>
          </a:p>
        </p:txBody>
      </p:sp>
    </p:spTree>
    <p:extLst>
      <p:ext uri="{BB962C8B-B14F-4D97-AF65-F5344CB8AC3E}">
        <p14:creationId xmlns:p14="http://schemas.microsoft.com/office/powerpoint/2010/main" val="1193119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447E2-94E4-5E86-732D-4C284298D6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64C366-5576-5BCF-FD6D-883D3325343D}"/>
              </a:ext>
            </a:extLst>
          </p:cNvPr>
          <p:cNvSpPr/>
          <p:nvPr/>
        </p:nvSpPr>
        <p:spPr>
          <a:xfrm rot="20100843">
            <a:off x="6591478" y="-3007432"/>
            <a:ext cx="8669881" cy="10955333"/>
          </a:xfrm>
          <a:prstGeom prst="rect">
            <a:avLst/>
          </a:prstGeom>
          <a:solidFill>
            <a:srgbClr val="BEE7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D9B2CBF4-F593-704B-76FF-860855FA01A6}"/>
              </a:ext>
            </a:extLst>
          </p:cNvPr>
          <p:cNvSpPr txBox="1"/>
          <p:nvPr/>
        </p:nvSpPr>
        <p:spPr>
          <a:xfrm>
            <a:off x="6923314" y="1227909"/>
            <a:ext cx="4271554" cy="1077218"/>
          </a:xfrm>
          <a:prstGeom prst="rect">
            <a:avLst/>
          </a:prstGeom>
          <a:noFill/>
        </p:spPr>
        <p:txBody>
          <a:bodyPr wrap="square" rtlCol="0">
            <a:spAutoFit/>
          </a:bodyPr>
          <a:lstStyle/>
          <a:p>
            <a:pPr algn="ctr"/>
            <a:r>
              <a:rPr lang="en-US" sz="3200" b="1" dirty="0">
                <a:solidFill>
                  <a:srgbClr val="344E41"/>
                </a:solidFill>
                <a:latin typeface="Montserrat Black" pitchFamily="2" charset="0"/>
              </a:rPr>
              <a:t>🔋 Energy Efficient Design</a:t>
            </a:r>
            <a:endParaRPr lang="en-IN" sz="3200" dirty="0">
              <a:solidFill>
                <a:srgbClr val="344E41"/>
              </a:solidFill>
              <a:latin typeface="Montserrat Black" pitchFamily="2" charset="0"/>
            </a:endParaRPr>
          </a:p>
        </p:txBody>
      </p:sp>
      <p:sp>
        <p:nvSpPr>
          <p:cNvPr id="5" name="TextBox 4">
            <a:extLst>
              <a:ext uri="{FF2B5EF4-FFF2-40B4-BE49-F238E27FC236}">
                <a16:creationId xmlns:a16="http://schemas.microsoft.com/office/drawing/2014/main" id="{5415788A-0D67-3D9B-46C0-AFB8D1B447AE}"/>
              </a:ext>
            </a:extLst>
          </p:cNvPr>
          <p:cNvSpPr txBox="1"/>
          <p:nvPr/>
        </p:nvSpPr>
        <p:spPr>
          <a:xfrm>
            <a:off x="852351" y="3743938"/>
            <a:ext cx="4157255" cy="1569660"/>
          </a:xfrm>
          <a:prstGeom prst="rect">
            <a:avLst/>
          </a:prstGeom>
          <a:noFill/>
        </p:spPr>
        <p:txBody>
          <a:bodyPr wrap="square">
            <a:spAutoFit/>
          </a:bodyPr>
          <a:lstStyle/>
          <a:p>
            <a:pPr algn="just"/>
            <a:r>
              <a:rPr lang="en-US" sz="2400" dirty="0">
                <a:latin typeface="Tw Cen MT" panose="020B0602020104020603" pitchFamily="34" charset="0"/>
              </a:rPr>
              <a:t>ESP-NOW consumes significantly less power compared to Wi-Fi or Bluetooth, extending battery life for continuous operation.</a:t>
            </a:r>
          </a:p>
        </p:txBody>
      </p:sp>
    </p:spTree>
    <p:extLst>
      <p:ext uri="{BB962C8B-B14F-4D97-AF65-F5344CB8AC3E}">
        <p14:creationId xmlns:p14="http://schemas.microsoft.com/office/powerpoint/2010/main" val="102161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DB4DB"/>
        </a:solidFill>
        <a:effectLst/>
      </p:bgPr>
    </p:bg>
    <p:spTree>
      <p:nvGrpSpPr>
        <p:cNvPr id="1" name="">
          <a:extLst>
            <a:ext uri="{FF2B5EF4-FFF2-40B4-BE49-F238E27FC236}">
              <a16:creationId xmlns:a16="http://schemas.microsoft.com/office/drawing/2014/main" id="{401C3310-CD8C-86E7-CFAB-6173F75579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D3D714-6F6C-FC13-BB54-FF01B9EA2515}"/>
              </a:ext>
            </a:extLst>
          </p:cNvPr>
          <p:cNvSpPr txBox="1"/>
          <p:nvPr/>
        </p:nvSpPr>
        <p:spPr>
          <a:xfrm>
            <a:off x="707570" y="1730552"/>
            <a:ext cx="8164286" cy="4154984"/>
          </a:xfrm>
          <a:prstGeom prst="rect">
            <a:avLst/>
          </a:prstGeom>
          <a:noFill/>
        </p:spPr>
        <p:txBody>
          <a:bodyPr wrap="square">
            <a:spAutoFit/>
          </a:bodyPr>
          <a:lstStyle/>
          <a:p>
            <a:pPr algn="just"/>
            <a:br>
              <a:rPr lang="en-IN" sz="2400" b="1" dirty="0">
                <a:latin typeface="Tw Cen MT" panose="020B0602020104020603" pitchFamily="34" charset="0"/>
              </a:rPr>
            </a:br>
            <a:r>
              <a:rPr lang="en-IN" sz="2400" b="1" dirty="0">
                <a:latin typeface="Tw Cen MT" panose="020B0602020104020603" pitchFamily="34" charset="0"/>
              </a:rPr>
              <a:t>Vital Watch is tailored for :</a:t>
            </a:r>
          </a:p>
          <a:p>
            <a:pPr marL="285750" indent="-285750" algn="just">
              <a:buFont typeface="Arial" panose="020B0604020202020204" pitchFamily="34" charset="0"/>
              <a:buChar char="•"/>
            </a:pPr>
            <a:r>
              <a:rPr lang="en-IN" sz="2400" dirty="0">
                <a:latin typeface="Tw Cen MT" panose="020B0602020104020603" pitchFamily="34" charset="0"/>
              </a:rPr>
              <a:t>Elderly individuals living alone or in assisted care environments</a:t>
            </a:r>
          </a:p>
          <a:p>
            <a:pPr marL="285750" indent="-285750" algn="just">
              <a:buFont typeface="Arial" panose="020B0604020202020204" pitchFamily="34" charset="0"/>
              <a:buChar char="•"/>
            </a:pPr>
            <a:r>
              <a:rPr lang="en-IN" sz="2400" dirty="0">
                <a:latin typeface="Tw Cen MT" panose="020B0602020104020603" pitchFamily="34" charset="0"/>
              </a:rPr>
              <a:t>Cardiac patients requiring continuous health monitoring post-discharge</a:t>
            </a:r>
          </a:p>
          <a:p>
            <a:pPr marL="285750" indent="-285750" algn="just">
              <a:buFont typeface="Arial" panose="020B0604020202020204" pitchFamily="34" charset="0"/>
              <a:buChar char="•"/>
            </a:pPr>
            <a:r>
              <a:rPr lang="en-IN" sz="2400" dirty="0">
                <a:latin typeface="Tw Cen MT" panose="020B0602020104020603" pitchFamily="34" charset="0"/>
              </a:rPr>
              <a:t>Residents in rural/semi-urban areas with poor access to emergency medical services</a:t>
            </a:r>
          </a:p>
          <a:p>
            <a:pPr marL="285750" indent="-285750" algn="just">
              <a:buFont typeface="Arial" panose="020B0604020202020204" pitchFamily="34" charset="0"/>
              <a:buChar char="•"/>
            </a:pPr>
            <a:r>
              <a:rPr lang="en-IN" sz="2400" dirty="0">
                <a:latin typeface="Tw Cen MT" panose="020B0602020104020603" pitchFamily="34" charset="0"/>
              </a:rPr>
              <a:t>Family caregivers and healthcare professionals who need remote vital tracking</a:t>
            </a:r>
          </a:p>
          <a:p>
            <a:pPr marL="285750" indent="-285750" algn="just">
              <a:buFont typeface="Arial" panose="020B0604020202020204" pitchFamily="34" charset="0"/>
              <a:buChar char="•"/>
            </a:pPr>
            <a:r>
              <a:rPr lang="en-IN" sz="2400" dirty="0">
                <a:latin typeface="Tw Cen MT" panose="020B0602020104020603" pitchFamily="34" charset="0"/>
              </a:rPr>
              <a:t>Small clinics, old-age homes, and rural health centres seeking low-cost health IoT infrastructure</a:t>
            </a:r>
          </a:p>
        </p:txBody>
      </p:sp>
      <p:sp>
        <p:nvSpPr>
          <p:cNvPr id="4" name="TextBox 3">
            <a:extLst>
              <a:ext uri="{FF2B5EF4-FFF2-40B4-BE49-F238E27FC236}">
                <a16:creationId xmlns:a16="http://schemas.microsoft.com/office/drawing/2014/main" id="{9CF8C736-1C2B-B2BD-DA8E-A4EEAE65E4B3}"/>
              </a:ext>
            </a:extLst>
          </p:cNvPr>
          <p:cNvSpPr txBox="1"/>
          <p:nvPr/>
        </p:nvSpPr>
        <p:spPr>
          <a:xfrm>
            <a:off x="707570" y="751115"/>
            <a:ext cx="6934200" cy="523220"/>
          </a:xfrm>
          <a:prstGeom prst="rect">
            <a:avLst/>
          </a:prstGeom>
          <a:noFill/>
        </p:spPr>
        <p:txBody>
          <a:bodyPr wrap="square" rtlCol="0">
            <a:spAutoFit/>
          </a:bodyPr>
          <a:lstStyle/>
          <a:p>
            <a:r>
              <a:rPr lang="en-IN" sz="2800" dirty="0">
                <a:latin typeface="Montserrat Black" pitchFamily="2" charset="0"/>
              </a:rPr>
              <a:t>👥 1. Who are your target users?</a:t>
            </a:r>
          </a:p>
        </p:txBody>
      </p:sp>
    </p:spTree>
    <p:extLst>
      <p:ext uri="{BB962C8B-B14F-4D97-AF65-F5344CB8AC3E}">
        <p14:creationId xmlns:p14="http://schemas.microsoft.com/office/powerpoint/2010/main" val="61726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8DD"/>
        </a:solidFill>
        <a:effectLst/>
      </p:bgPr>
    </p:bg>
    <p:spTree>
      <p:nvGrpSpPr>
        <p:cNvPr id="1" name="">
          <a:extLst>
            <a:ext uri="{FF2B5EF4-FFF2-40B4-BE49-F238E27FC236}">
              <a16:creationId xmlns:a16="http://schemas.microsoft.com/office/drawing/2014/main" id="{C8D53F8D-CF74-78D0-6E07-392F5160EE7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CD9F55-D073-F232-3D3C-4659C8D63238}"/>
              </a:ext>
            </a:extLst>
          </p:cNvPr>
          <p:cNvSpPr txBox="1"/>
          <p:nvPr/>
        </p:nvSpPr>
        <p:spPr>
          <a:xfrm>
            <a:off x="457200" y="1929510"/>
            <a:ext cx="8077200" cy="4154984"/>
          </a:xfrm>
          <a:prstGeom prst="rect">
            <a:avLst/>
          </a:prstGeom>
          <a:noFill/>
        </p:spPr>
        <p:txBody>
          <a:bodyPr wrap="square">
            <a:spAutoFit/>
          </a:bodyPr>
          <a:lstStyle/>
          <a:p>
            <a:pPr algn="just"/>
            <a:r>
              <a:rPr lang="en-IN" sz="2400" b="1" dirty="0">
                <a:latin typeface="Tw Cen MT" panose="020B0602020104020603" pitchFamily="34" charset="0"/>
              </a:rPr>
              <a:t>Vital Watch directly addresses critical real-world challenges</a:t>
            </a:r>
            <a:r>
              <a:rPr lang="en-IN" sz="2400" dirty="0"/>
              <a:t>:</a:t>
            </a:r>
          </a:p>
          <a:p>
            <a:pPr marL="285750" indent="-285750" algn="just">
              <a:buFont typeface="Arial" panose="020B0604020202020204" pitchFamily="34" charset="0"/>
              <a:buChar char="•"/>
            </a:pPr>
            <a:r>
              <a:rPr lang="en-IN" sz="2400" dirty="0">
                <a:latin typeface="Tw Cen MT" panose="020B0602020104020603" pitchFamily="34" charset="0"/>
              </a:rPr>
              <a:t>Delayed response to cardiac anomalies in elderly or isolated individuals</a:t>
            </a:r>
          </a:p>
          <a:p>
            <a:pPr marL="285750" indent="-285750" algn="just">
              <a:buFont typeface="Arial" panose="020B0604020202020204" pitchFamily="34" charset="0"/>
              <a:buChar char="•"/>
            </a:pPr>
            <a:r>
              <a:rPr lang="en-IN" sz="2400" dirty="0">
                <a:latin typeface="Tw Cen MT" panose="020B0602020104020603" pitchFamily="34" charset="0"/>
              </a:rPr>
              <a:t>Dependency on costly commercial wearables that require cloud subscriptions and reliable internet</a:t>
            </a:r>
          </a:p>
          <a:p>
            <a:pPr marL="285750" indent="-285750" algn="just">
              <a:buFont typeface="Arial" panose="020B0604020202020204" pitchFamily="34" charset="0"/>
              <a:buChar char="•"/>
            </a:pPr>
            <a:r>
              <a:rPr lang="en-IN" sz="2400" dirty="0">
                <a:latin typeface="Tw Cen MT" panose="020B0602020104020603" pitchFamily="34" charset="0"/>
              </a:rPr>
              <a:t>Lack of offline-first monitoring solutions that work in no-network zones</a:t>
            </a:r>
          </a:p>
          <a:p>
            <a:pPr marL="285750" indent="-285750" algn="just">
              <a:buFont typeface="Arial" panose="020B0604020202020204" pitchFamily="34" charset="0"/>
              <a:buChar char="•"/>
            </a:pPr>
            <a:r>
              <a:rPr lang="en-IN" sz="2400" dirty="0">
                <a:latin typeface="Tw Cen MT" panose="020B0602020104020603" pitchFamily="34" charset="0"/>
              </a:rPr>
              <a:t>Signal interference in medical environments, reducing monitoring reliability</a:t>
            </a:r>
          </a:p>
          <a:p>
            <a:pPr marL="285750" indent="-285750" algn="just">
              <a:buFont typeface="Arial" panose="020B0604020202020204" pitchFamily="34" charset="0"/>
              <a:buChar char="•"/>
            </a:pPr>
            <a:r>
              <a:rPr lang="en-IN" sz="2400" dirty="0">
                <a:latin typeface="Tw Cen MT" panose="020B0602020104020603" pitchFamily="34" charset="0"/>
              </a:rPr>
              <a:t>Limited access to technical healthcare solutions in rural or low-resource settings</a:t>
            </a:r>
          </a:p>
        </p:txBody>
      </p:sp>
      <p:sp>
        <p:nvSpPr>
          <p:cNvPr id="5" name="TextBox 4">
            <a:extLst>
              <a:ext uri="{FF2B5EF4-FFF2-40B4-BE49-F238E27FC236}">
                <a16:creationId xmlns:a16="http://schemas.microsoft.com/office/drawing/2014/main" id="{D06ECB1D-DABB-8802-9442-94F51DC2F834}"/>
              </a:ext>
            </a:extLst>
          </p:cNvPr>
          <p:cNvSpPr txBox="1"/>
          <p:nvPr/>
        </p:nvSpPr>
        <p:spPr>
          <a:xfrm>
            <a:off x="304800" y="675305"/>
            <a:ext cx="7783286" cy="523220"/>
          </a:xfrm>
          <a:prstGeom prst="rect">
            <a:avLst/>
          </a:prstGeom>
          <a:noFill/>
        </p:spPr>
        <p:txBody>
          <a:bodyPr wrap="square">
            <a:spAutoFit/>
          </a:bodyPr>
          <a:lstStyle/>
          <a:p>
            <a:r>
              <a:rPr lang="en-IN" sz="2800" dirty="0">
                <a:latin typeface="Montserrat Black" pitchFamily="2" charset="0"/>
              </a:rPr>
              <a:t>❗ 2. What pain point does this solve?</a:t>
            </a:r>
          </a:p>
        </p:txBody>
      </p:sp>
    </p:spTree>
    <p:extLst>
      <p:ext uri="{BB962C8B-B14F-4D97-AF65-F5344CB8AC3E}">
        <p14:creationId xmlns:p14="http://schemas.microsoft.com/office/powerpoint/2010/main" val="321919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AD7C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AEFACB-8348-22E8-57B6-B15B35F2007E}"/>
              </a:ext>
            </a:extLst>
          </p:cNvPr>
          <p:cNvSpPr txBox="1"/>
          <p:nvPr/>
        </p:nvSpPr>
        <p:spPr>
          <a:xfrm>
            <a:off x="292555" y="1231595"/>
            <a:ext cx="5596617" cy="5078313"/>
          </a:xfrm>
          <a:prstGeom prst="rect">
            <a:avLst/>
          </a:prstGeom>
          <a:noFill/>
        </p:spPr>
        <p:txBody>
          <a:bodyPr wrap="square">
            <a:spAutoFit/>
          </a:bodyPr>
          <a:lstStyle/>
          <a:p>
            <a:pPr algn="just"/>
            <a:r>
              <a:rPr lang="en-IN" dirty="0">
                <a:latin typeface="Tw Cen MT" panose="020B0602020104020603" pitchFamily="34" charset="0"/>
              </a:rPr>
              <a:t>We conducted extensive lab testing and functional validation to ensure the system meets real-world needs. </a:t>
            </a:r>
            <a:br>
              <a:rPr lang="en-IN" dirty="0">
                <a:latin typeface="Tw Cen MT" panose="020B0602020104020603" pitchFamily="34" charset="0"/>
              </a:rPr>
            </a:br>
            <a:endParaRPr lang="en-IN" dirty="0">
              <a:latin typeface="Tw Cen MT" panose="020B0602020104020603" pitchFamily="34" charset="0"/>
            </a:endParaRPr>
          </a:p>
          <a:p>
            <a:pPr algn="just"/>
            <a:r>
              <a:rPr lang="en-IN" dirty="0">
                <a:latin typeface="Tw Cen MT" panose="020B0602020104020603" pitchFamily="34" charset="0"/>
              </a:rPr>
              <a:t>✅ </a:t>
            </a:r>
            <a:r>
              <a:rPr lang="en-IN" b="1" dirty="0">
                <a:latin typeface="Tw Cen MT" panose="020B0602020104020603" pitchFamily="34" charset="0"/>
              </a:rPr>
              <a:t>ESP-NOW Protocol Validation:</a:t>
            </a:r>
          </a:p>
          <a:p>
            <a:pPr marL="285750" indent="-285750" algn="just">
              <a:buFont typeface="Arial" panose="020B0604020202020204" pitchFamily="34" charset="0"/>
              <a:buChar char="•"/>
            </a:pPr>
            <a:r>
              <a:rPr lang="en-IN" dirty="0">
                <a:latin typeface="Tw Cen MT" panose="020B0602020104020603" pitchFamily="34" charset="0"/>
              </a:rPr>
              <a:t>Successfully tested all communication modes : One-to-One, One-to-Many, Many-to-One, and Many-to-Many</a:t>
            </a:r>
          </a:p>
          <a:p>
            <a:pPr marL="285750" indent="-285750" algn="just">
              <a:buFont typeface="Arial" panose="020B0604020202020204" pitchFamily="34" charset="0"/>
              <a:buChar char="•"/>
            </a:pPr>
            <a:r>
              <a:rPr lang="en-IN" dirty="0">
                <a:latin typeface="Tw Cen MT" panose="020B0602020104020603" pitchFamily="34" charset="0"/>
              </a:rPr>
              <a:t>Achieved ultra-low latency communication with an average of 4msDesigned and tested a custom signal repeater to : Boost signal range</a:t>
            </a:r>
          </a:p>
          <a:p>
            <a:pPr marL="285750" indent="-285750" algn="just">
              <a:buFont typeface="Arial" panose="020B0604020202020204" pitchFamily="34" charset="0"/>
              <a:buChar char="•"/>
            </a:pPr>
            <a:r>
              <a:rPr lang="en-IN" dirty="0">
                <a:latin typeface="Tw Cen MT" panose="020B0602020104020603" pitchFamily="34" charset="0"/>
              </a:rPr>
              <a:t>Mitigate interference from medical devices (e.g., ECG machines, defibrillators)</a:t>
            </a:r>
          </a:p>
          <a:p>
            <a:pPr algn="just"/>
            <a:r>
              <a:rPr lang="en-IN" dirty="0">
                <a:latin typeface="Tw Cen MT" panose="020B0602020104020603" pitchFamily="34" charset="0"/>
              </a:rPr>
              <a:t>✅ </a:t>
            </a:r>
            <a:r>
              <a:rPr lang="en-IN" b="1" dirty="0">
                <a:latin typeface="Tw Cen MT" panose="020B0602020104020603" pitchFamily="34" charset="0"/>
              </a:rPr>
              <a:t>Data Integrity &amp; Security : </a:t>
            </a:r>
          </a:p>
          <a:p>
            <a:pPr marL="285750" indent="-285750" algn="just">
              <a:buFont typeface="Arial" panose="020B0604020202020204" pitchFamily="34" charset="0"/>
              <a:buChar char="•"/>
            </a:pPr>
            <a:r>
              <a:rPr lang="en-IN" dirty="0">
                <a:latin typeface="Tw Cen MT" panose="020B0602020104020603" pitchFamily="34" charset="0"/>
              </a:rPr>
              <a:t>Implemented AES-128 encryption for ESP-NOW packet transmission</a:t>
            </a:r>
          </a:p>
          <a:p>
            <a:pPr marL="285750" indent="-285750" algn="just">
              <a:buFont typeface="Arial" panose="020B0604020202020204" pitchFamily="34" charset="0"/>
              <a:buChar char="•"/>
            </a:pPr>
            <a:r>
              <a:rPr lang="en-IN" dirty="0">
                <a:latin typeface="Tw Cen MT" panose="020B0602020104020603" pitchFamily="34" charset="0"/>
              </a:rPr>
              <a:t>Developed a packet counter system to track and detect any data loss in transmission</a:t>
            </a:r>
          </a:p>
          <a:p>
            <a:pPr marL="285750" indent="-285750" algn="just">
              <a:buFont typeface="Arial" panose="020B0604020202020204" pitchFamily="34" charset="0"/>
              <a:buChar char="•"/>
            </a:pPr>
            <a:r>
              <a:rPr lang="en-IN" dirty="0">
                <a:latin typeface="Tw Cen MT" panose="020B0602020104020603" pitchFamily="34" charset="0"/>
              </a:rPr>
              <a:t>Verified lossless transmission under typical operating conditions.</a:t>
            </a:r>
          </a:p>
        </p:txBody>
      </p:sp>
      <p:sp>
        <p:nvSpPr>
          <p:cNvPr id="7" name="TextBox 6">
            <a:extLst>
              <a:ext uri="{FF2B5EF4-FFF2-40B4-BE49-F238E27FC236}">
                <a16:creationId xmlns:a16="http://schemas.microsoft.com/office/drawing/2014/main" id="{147B408F-017B-E8AF-B568-1C4FD8193E6D}"/>
              </a:ext>
            </a:extLst>
          </p:cNvPr>
          <p:cNvSpPr txBox="1"/>
          <p:nvPr/>
        </p:nvSpPr>
        <p:spPr>
          <a:xfrm>
            <a:off x="382361" y="69877"/>
            <a:ext cx="11212286" cy="584775"/>
          </a:xfrm>
          <a:prstGeom prst="rect">
            <a:avLst/>
          </a:prstGeom>
          <a:noFill/>
        </p:spPr>
        <p:txBody>
          <a:bodyPr wrap="square">
            <a:spAutoFit/>
          </a:bodyPr>
          <a:lstStyle/>
          <a:p>
            <a:r>
              <a:rPr lang="en-IN" sz="3200" dirty="0">
                <a:latin typeface="Montserrat Black" pitchFamily="2" charset="0"/>
              </a:rPr>
              <a:t>🧪 3. User Validation &amp; Lab Testing Outcomes</a:t>
            </a:r>
          </a:p>
        </p:txBody>
      </p:sp>
      <p:sp>
        <p:nvSpPr>
          <p:cNvPr id="10" name="TextBox 9">
            <a:extLst>
              <a:ext uri="{FF2B5EF4-FFF2-40B4-BE49-F238E27FC236}">
                <a16:creationId xmlns:a16="http://schemas.microsoft.com/office/drawing/2014/main" id="{F70E686D-2471-F292-8DAB-22D344D00C8A}"/>
              </a:ext>
            </a:extLst>
          </p:cNvPr>
          <p:cNvSpPr txBox="1"/>
          <p:nvPr/>
        </p:nvSpPr>
        <p:spPr>
          <a:xfrm>
            <a:off x="6096000" y="2120033"/>
            <a:ext cx="5920467" cy="3693319"/>
          </a:xfrm>
          <a:prstGeom prst="rect">
            <a:avLst/>
          </a:prstGeom>
          <a:noFill/>
        </p:spPr>
        <p:txBody>
          <a:bodyPr wrap="square">
            <a:spAutoFit/>
          </a:bodyPr>
          <a:lstStyle/>
          <a:p>
            <a:r>
              <a:rPr lang="en-IN" b="1" dirty="0">
                <a:latin typeface="Tw Cen MT" panose="020B0602020104020603" pitchFamily="34" charset="0"/>
              </a:rPr>
              <a:t>✅ Hybrid Communication Mode:</a:t>
            </a:r>
          </a:p>
          <a:p>
            <a:pPr marL="285750" indent="-285750">
              <a:buFont typeface="Arial" panose="020B0604020202020204" pitchFamily="34" charset="0"/>
              <a:buChar char="•"/>
            </a:pPr>
            <a:r>
              <a:rPr lang="en-IN" dirty="0">
                <a:latin typeface="Tw Cen MT" panose="020B0602020104020603" pitchFamily="34" charset="0"/>
              </a:rPr>
              <a:t>Tested and validated smart switching:</a:t>
            </a:r>
          </a:p>
          <a:p>
            <a:pPr marL="285750" indent="-285750" algn="just">
              <a:buFont typeface="Arial" panose="020B0604020202020204" pitchFamily="34" charset="0"/>
              <a:buChar char="•"/>
            </a:pPr>
            <a:r>
              <a:rPr lang="en-IN" dirty="0">
                <a:latin typeface="Tw Cen MT" panose="020B0602020104020603" pitchFamily="34" charset="0"/>
              </a:rPr>
              <a:t>In-range → uses ESP-NOW</a:t>
            </a:r>
          </a:p>
          <a:p>
            <a:pPr marL="285750" indent="-285750">
              <a:buFont typeface="Arial" panose="020B0604020202020204" pitchFamily="34" charset="0"/>
              <a:buChar char="•"/>
            </a:pPr>
            <a:r>
              <a:rPr lang="en-IN" dirty="0">
                <a:latin typeface="Tw Cen MT" panose="020B0602020104020603" pitchFamily="34" charset="0"/>
              </a:rPr>
              <a:t>Out-of-range → automatically switches to Wi-Fi or GSM mode</a:t>
            </a:r>
          </a:p>
          <a:p>
            <a:pPr marL="285750" indent="-285750">
              <a:buFont typeface="Arial" panose="020B0604020202020204" pitchFamily="34" charset="0"/>
              <a:buChar char="•"/>
            </a:pPr>
            <a:r>
              <a:rPr lang="en-IN" dirty="0">
                <a:latin typeface="Tw Cen MT" panose="020B0602020104020603" pitchFamily="34" charset="0"/>
              </a:rPr>
              <a:t>Ensures continuous data transmission even during connectivity fluctuations.</a:t>
            </a:r>
          </a:p>
          <a:p>
            <a:r>
              <a:rPr lang="en-IN" b="1" dirty="0">
                <a:latin typeface="Tw Cen MT" panose="020B0602020104020603" pitchFamily="34" charset="0"/>
              </a:rPr>
              <a:t>✅ Dashboard Display &amp; Monitoring:</a:t>
            </a:r>
          </a:p>
          <a:p>
            <a:pPr marL="285750" indent="-285750">
              <a:buFont typeface="Arial" panose="020B0604020202020204" pitchFamily="34" charset="0"/>
              <a:buChar char="•"/>
            </a:pPr>
            <a:r>
              <a:rPr lang="en-IN" dirty="0">
                <a:latin typeface="Tw Cen MT" panose="020B0602020104020603" pitchFamily="34" charset="0"/>
              </a:rPr>
              <a:t>Successfully pushed live data (ECG, SpO₂, HR) to a real-time web dashboard</a:t>
            </a:r>
          </a:p>
          <a:p>
            <a:pPr marL="285750" indent="-285750">
              <a:buFont typeface="Arial" panose="020B0604020202020204" pitchFamily="34" charset="0"/>
              <a:buChar char="•"/>
            </a:pPr>
            <a:r>
              <a:rPr lang="en-IN" dirty="0">
                <a:latin typeface="Tw Cen MT" panose="020B0602020104020603" pitchFamily="34" charset="0"/>
              </a:rPr>
              <a:t>Displayed packet transmission status and error logs for debugging and quality control</a:t>
            </a:r>
          </a:p>
          <a:p>
            <a:pPr marL="285750" indent="-285750">
              <a:buFont typeface="Arial" panose="020B0604020202020204" pitchFamily="34" charset="0"/>
              <a:buChar char="•"/>
            </a:pPr>
            <a:r>
              <a:rPr lang="en-IN" dirty="0">
                <a:latin typeface="Tw Cen MT" panose="020B0602020104020603" pitchFamily="34" charset="0"/>
              </a:rPr>
              <a:t>Verified local + remote visualization of vitals and alerts🧑‍⚕️</a:t>
            </a:r>
          </a:p>
        </p:txBody>
      </p:sp>
    </p:spTree>
    <p:extLst>
      <p:ext uri="{BB962C8B-B14F-4D97-AF65-F5344CB8AC3E}">
        <p14:creationId xmlns:p14="http://schemas.microsoft.com/office/powerpoint/2010/main" val="110923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DE0F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6DDCDA-178A-4B36-813F-9F6A83E0E709}"/>
              </a:ext>
            </a:extLst>
          </p:cNvPr>
          <p:cNvSpPr txBox="1"/>
          <p:nvPr/>
        </p:nvSpPr>
        <p:spPr>
          <a:xfrm>
            <a:off x="614934" y="4148019"/>
            <a:ext cx="6094476" cy="1477328"/>
          </a:xfrm>
          <a:prstGeom prst="rect">
            <a:avLst/>
          </a:prstGeom>
          <a:noFill/>
        </p:spPr>
        <p:txBody>
          <a:bodyPr wrap="square">
            <a:spAutoFit/>
          </a:bodyPr>
          <a:lstStyle/>
          <a:p>
            <a:pPr>
              <a:buNone/>
            </a:pPr>
            <a:r>
              <a:rPr lang="en-US" dirty="0">
                <a:latin typeface="Tw Cen MT" panose="020B0602020104020603" pitchFamily="34" charset="0"/>
              </a:rPr>
              <a:t>Deployment has to cover </a:t>
            </a:r>
            <a:r>
              <a:rPr lang="en-US" b="1" dirty="0">
                <a:latin typeface="Tw Cen MT" panose="020B0602020104020603" pitchFamily="34" charset="0"/>
              </a:rPr>
              <a:t>three layers</a:t>
            </a:r>
            <a:r>
              <a:rPr lang="en-US" dirty="0">
                <a:latin typeface="Tw Cen MT" panose="020B0602020104020603" pitchFamily="34" charset="0"/>
              </a:rPr>
              <a:t>:</a:t>
            </a:r>
            <a:br>
              <a:rPr lang="en-US" dirty="0">
                <a:latin typeface="Tw Cen MT" panose="020B0602020104020603" pitchFamily="34" charset="0"/>
              </a:rPr>
            </a:br>
            <a:endParaRPr lang="en-US" dirty="0">
              <a:latin typeface="Tw Cen MT" panose="020B0602020104020603" pitchFamily="34" charset="0"/>
            </a:endParaRPr>
          </a:p>
          <a:p>
            <a:pPr>
              <a:buFont typeface="+mj-lt"/>
              <a:buAutoNum type="arabicPeriod"/>
            </a:pPr>
            <a:r>
              <a:rPr lang="en-US" b="1" dirty="0">
                <a:latin typeface="Tw Cen MT" panose="020B0602020104020603" pitchFamily="34" charset="0"/>
              </a:rPr>
              <a:t>Device Layer (Edge)</a:t>
            </a:r>
            <a:endParaRPr lang="en-US" dirty="0">
              <a:latin typeface="Tw Cen MT" panose="020B0602020104020603" pitchFamily="34" charset="0"/>
            </a:endParaRPr>
          </a:p>
          <a:p>
            <a:pPr>
              <a:buFont typeface="+mj-lt"/>
              <a:buAutoNum type="arabicPeriod"/>
            </a:pPr>
            <a:r>
              <a:rPr lang="en-US" b="1" dirty="0">
                <a:latin typeface="Tw Cen MT" panose="020B0602020104020603" pitchFamily="34" charset="0"/>
              </a:rPr>
              <a:t>Communication Layer (Network &amp; Cloud Integration)</a:t>
            </a:r>
            <a:endParaRPr lang="en-US" dirty="0">
              <a:latin typeface="Tw Cen MT" panose="020B0602020104020603" pitchFamily="34" charset="0"/>
            </a:endParaRPr>
          </a:p>
          <a:p>
            <a:pPr>
              <a:buFont typeface="+mj-lt"/>
              <a:buAutoNum type="arabicPeriod"/>
            </a:pPr>
            <a:r>
              <a:rPr lang="en-US" b="1" dirty="0">
                <a:latin typeface="Tw Cen MT" panose="020B0602020104020603" pitchFamily="34" charset="0"/>
              </a:rPr>
              <a:t>Application Layer (Frontend &amp; Analytics)</a:t>
            </a:r>
            <a:endParaRPr lang="en-US" dirty="0">
              <a:latin typeface="Tw Cen MT" panose="020B0602020104020603" pitchFamily="34" charset="0"/>
            </a:endParaRPr>
          </a:p>
        </p:txBody>
      </p:sp>
      <p:sp>
        <p:nvSpPr>
          <p:cNvPr id="7" name="TextBox 6">
            <a:extLst>
              <a:ext uri="{FF2B5EF4-FFF2-40B4-BE49-F238E27FC236}">
                <a16:creationId xmlns:a16="http://schemas.microsoft.com/office/drawing/2014/main" id="{22AA9F75-A287-1A20-80B4-837192C89AFE}"/>
              </a:ext>
            </a:extLst>
          </p:cNvPr>
          <p:cNvSpPr txBox="1"/>
          <p:nvPr/>
        </p:nvSpPr>
        <p:spPr>
          <a:xfrm>
            <a:off x="614934" y="590109"/>
            <a:ext cx="7349490" cy="2677656"/>
          </a:xfrm>
          <a:prstGeom prst="rect">
            <a:avLst/>
          </a:prstGeom>
          <a:noFill/>
        </p:spPr>
        <p:txBody>
          <a:bodyPr wrap="square">
            <a:spAutoFit/>
          </a:bodyPr>
          <a:lstStyle/>
          <a:p>
            <a:pPr>
              <a:buNone/>
            </a:pPr>
            <a:br>
              <a:rPr lang="en-US" sz="2400" b="1" dirty="0">
                <a:latin typeface="Montserrat Black" pitchFamily="2" charset="0"/>
              </a:rPr>
            </a:br>
            <a:endParaRPr lang="en-US" sz="2400" b="1" dirty="0">
              <a:latin typeface="Montserrat Black" pitchFamily="2" charset="0"/>
            </a:endParaRPr>
          </a:p>
          <a:p>
            <a:pPr>
              <a:buNone/>
            </a:pPr>
            <a:r>
              <a:rPr lang="en-US" sz="2400" dirty="0">
                <a:latin typeface="Tw Cen MT" panose="020B0602020104020603" pitchFamily="34" charset="0"/>
              </a:rPr>
              <a:t>Our </a:t>
            </a:r>
            <a:r>
              <a:rPr lang="en-US" sz="2400" b="1" dirty="0">
                <a:latin typeface="Tw Cen MT" panose="020B0602020104020603" pitchFamily="34" charset="0"/>
              </a:rPr>
              <a:t>Vital Watch</a:t>
            </a:r>
            <a:r>
              <a:rPr lang="en-US" sz="2400" dirty="0">
                <a:latin typeface="Tw Cen MT" panose="020B0602020104020603" pitchFamily="34" charset="0"/>
              </a:rPr>
              <a:t> is a </a:t>
            </a:r>
            <a:r>
              <a:rPr lang="en-US" sz="2400" b="1" dirty="0">
                <a:latin typeface="Tw Cen MT" panose="020B0602020104020603" pitchFamily="34" charset="0"/>
              </a:rPr>
              <a:t>wearable IoT health monitoring system</a:t>
            </a:r>
            <a:r>
              <a:rPr lang="en-US" sz="2400" dirty="0">
                <a:latin typeface="Tw Cen MT" panose="020B0602020104020603" pitchFamily="34" charset="0"/>
              </a:rPr>
              <a:t> that continuously tracks patient vitals (like heart rate, temperature, SpO₂, etc.) and sends them to a centralized monitoring platform accessible to nurses and doctors.</a:t>
            </a:r>
          </a:p>
        </p:txBody>
      </p:sp>
      <p:sp>
        <p:nvSpPr>
          <p:cNvPr id="9" name="TextBox 8">
            <a:extLst>
              <a:ext uri="{FF2B5EF4-FFF2-40B4-BE49-F238E27FC236}">
                <a16:creationId xmlns:a16="http://schemas.microsoft.com/office/drawing/2014/main" id="{78DFAA3E-1DEA-7C40-CA6F-E4A7A5ACCAB4}"/>
              </a:ext>
            </a:extLst>
          </p:cNvPr>
          <p:cNvSpPr txBox="1"/>
          <p:nvPr/>
        </p:nvSpPr>
        <p:spPr>
          <a:xfrm>
            <a:off x="3753421" y="298174"/>
            <a:ext cx="4685158" cy="523220"/>
          </a:xfrm>
          <a:prstGeom prst="rect">
            <a:avLst/>
          </a:prstGeom>
          <a:noFill/>
        </p:spPr>
        <p:txBody>
          <a:bodyPr wrap="square">
            <a:spAutoFit/>
          </a:bodyPr>
          <a:lstStyle/>
          <a:p>
            <a:r>
              <a:rPr lang="en-US" sz="2800" b="1" dirty="0">
                <a:latin typeface="Montserrat Black" pitchFamily="2" charset="0"/>
              </a:rPr>
              <a:t>⚙️ 1. System Overview</a:t>
            </a:r>
            <a:endParaRPr lang="en-IN" sz="2800" dirty="0"/>
          </a:p>
        </p:txBody>
      </p:sp>
    </p:spTree>
    <p:extLst>
      <p:ext uri="{BB962C8B-B14F-4D97-AF65-F5344CB8AC3E}">
        <p14:creationId xmlns:p14="http://schemas.microsoft.com/office/powerpoint/2010/main" val="334201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ED92"/>
        </a:solidFill>
        <a:effectLst/>
      </p:bgPr>
    </p:bg>
    <p:spTree>
      <p:nvGrpSpPr>
        <p:cNvPr id="1" name="">
          <a:extLst>
            <a:ext uri="{FF2B5EF4-FFF2-40B4-BE49-F238E27FC236}">
              <a16:creationId xmlns:a16="http://schemas.microsoft.com/office/drawing/2014/main" id="{C090171F-2CC3-5DD9-D22F-5CEBAC3C57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F1DD52-FC09-9FED-A1C5-A23AA5965CD7}"/>
              </a:ext>
            </a:extLst>
          </p:cNvPr>
          <p:cNvSpPr txBox="1"/>
          <p:nvPr/>
        </p:nvSpPr>
        <p:spPr>
          <a:xfrm>
            <a:off x="404622" y="691364"/>
            <a:ext cx="7258050" cy="2031325"/>
          </a:xfrm>
          <a:prstGeom prst="rect">
            <a:avLst/>
          </a:prstGeom>
          <a:noFill/>
        </p:spPr>
        <p:txBody>
          <a:bodyPr wrap="square">
            <a:spAutoFit/>
          </a:bodyPr>
          <a:lstStyle/>
          <a:p>
            <a:pPr>
              <a:buNone/>
            </a:pPr>
            <a:r>
              <a:rPr lang="en-IN" b="1" dirty="0">
                <a:latin typeface="Tw Cen MT" panose="020B0602020104020603" pitchFamily="34" charset="0"/>
              </a:rPr>
              <a:t>A. Device Layer (Edge Devices)</a:t>
            </a:r>
          </a:p>
          <a:p>
            <a:pPr>
              <a:buFont typeface="Arial" panose="020B0604020202020204" pitchFamily="34" charset="0"/>
              <a:buChar char="•"/>
            </a:pPr>
            <a:r>
              <a:rPr lang="en-IN" b="1" dirty="0">
                <a:latin typeface="Tw Cen MT" panose="020B0602020104020603" pitchFamily="34" charset="0"/>
              </a:rPr>
              <a:t>Hardware:</a:t>
            </a:r>
            <a:r>
              <a:rPr lang="en-IN" dirty="0">
                <a:latin typeface="Tw Cen MT" panose="020B0602020104020603" pitchFamily="34" charset="0"/>
              </a:rPr>
              <a:t> Vital Watch (ESP32 + sensors for HR, Temp, SpO₂ + battery + Bluetooth/</a:t>
            </a:r>
            <a:r>
              <a:rPr lang="en-IN" dirty="0" err="1">
                <a:latin typeface="Tw Cen MT" panose="020B0602020104020603" pitchFamily="34" charset="0"/>
              </a:rPr>
              <a:t>WiFi</a:t>
            </a:r>
            <a:r>
              <a:rPr lang="en-IN" dirty="0">
                <a:latin typeface="Tw Cen MT" panose="020B0602020104020603" pitchFamily="34" charset="0"/>
              </a:rPr>
              <a:t>/GSM module)</a:t>
            </a:r>
          </a:p>
          <a:p>
            <a:pPr>
              <a:buFont typeface="Arial" panose="020B0604020202020204" pitchFamily="34" charset="0"/>
              <a:buChar char="•"/>
            </a:pPr>
            <a:r>
              <a:rPr lang="en-IN" b="1" dirty="0">
                <a:latin typeface="Tw Cen MT" panose="020B0602020104020603" pitchFamily="34" charset="0"/>
              </a:rPr>
              <a:t>Firmware:</a:t>
            </a:r>
            <a:r>
              <a:rPr lang="en-IN" dirty="0">
                <a:latin typeface="Tw Cen MT" panose="020B0602020104020603" pitchFamily="34" charset="0"/>
              </a:rPr>
              <a:t> Real-time data acquisition + local threshold alerts + data packaging (JSON/MQTT format)</a:t>
            </a:r>
          </a:p>
          <a:p>
            <a:pPr>
              <a:buFont typeface="Arial" panose="020B0604020202020204" pitchFamily="34" charset="0"/>
              <a:buChar char="•"/>
            </a:pPr>
            <a:r>
              <a:rPr lang="en-IN" b="1" dirty="0">
                <a:latin typeface="Tw Cen MT" panose="020B0602020104020603" pitchFamily="34" charset="0"/>
              </a:rPr>
              <a:t>Power Management:</a:t>
            </a:r>
            <a:r>
              <a:rPr lang="en-IN" dirty="0">
                <a:latin typeface="Tw Cen MT" panose="020B0602020104020603" pitchFamily="34" charset="0"/>
              </a:rPr>
              <a:t> Smart sleep cycles + regulated battery usage to ensure 24+ hrs operation</a:t>
            </a:r>
          </a:p>
        </p:txBody>
      </p:sp>
      <p:sp>
        <p:nvSpPr>
          <p:cNvPr id="5" name="TextBox 4">
            <a:extLst>
              <a:ext uri="{FF2B5EF4-FFF2-40B4-BE49-F238E27FC236}">
                <a16:creationId xmlns:a16="http://schemas.microsoft.com/office/drawing/2014/main" id="{B728BD54-20C2-9575-906D-88A6F5AC408B}"/>
              </a:ext>
            </a:extLst>
          </p:cNvPr>
          <p:cNvSpPr txBox="1"/>
          <p:nvPr/>
        </p:nvSpPr>
        <p:spPr>
          <a:xfrm>
            <a:off x="2818638" y="89624"/>
            <a:ext cx="6206490" cy="523220"/>
          </a:xfrm>
          <a:prstGeom prst="rect">
            <a:avLst/>
          </a:prstGeom>
          <a:noFill/>
        </p:spPr>
        <p:txBody>
          <a:bodyPr wrap="square">
            <a:spAutoFit/>
          </a:bodyPr>
          <a:lstStyle/>
          <a:p>
            <a:pPr>
              <a:buNone/>
            </a:pPr>
            <a:r>
              <a:rPr lang="en-IN" sz="2800" b="1" dirty="0">
                <a:latin typeface="Montserrat Black" pitchFamily="2" charset="0"/>
              </a:rPr>
              <a:t>🧩 2. Deployment Architecture</a:t>
            </a:r>
          </a:p>
        </p:txBody>
      </p:sp>
      <p:sp>
        <p:nvSpPr>
          <p:cNvPr id="7" name="TextBox 6">
            <a:extLst>
              <a:ext uri="{FF2B5EF4-FFF2-40B4-BE49-F238E27FC236}">
                <a16:creationId xmlns:a16="http://schemas.microsoft.com/office/drawing/2014/main" id="{41C42EBC-F1E9-94AD-1322-284CF4869C9C}"/>
              </a:ext>
            </a:extLst>
          </p:cNvPr>
          <p:cNvSpPr txBox="1"/>
          <p:nvPr/>
        </p:nvSpPr>
        <p:spPr>
          <a:xfrm>
            <a:off x="5790438" y="2542461"/>
            <a:ext cx="6094476" cy="2031325"/>
          </a:xfrm>
          <a:prstGeom prst="rect">
            <a:avLst/>
          </a:prstGeom>
          <a:noFill/>
        </p:spPr>
        <p:txBody>
          <a:bodyPr wrap="square">
            <a:spAutoFit/>
          </a:bodyPr>
          <a:lstStyle/>
          <a:p>
            <a:pPr>
              <a:buNone/>
            </a:pPr>
            <a:r>
              <a:rPr lang="en-IN" b="1" dirty="0">
                <a:latin typeface="Tw Cen MT" panose="020B0602020104020603" pitchFamily="34" charset="0"/>
              </a:rPr>
              <a:t>B. Communication Layer (Gateway &amp; Network)</a:t>
            </a:r>
          </a:p>
          <a:p>
            <a:pPr>
              <a:buFont typeface="Arial" panose="020B0604020202020204" pitchFamily="34" charset="0"/>
              <a:buChar char="•"/>
            </a:pPr>
            <a:r>
              <a:rPr lang="en-IN" b="1" dirty="0">
                <a:latin typeface="Tw Cen MT" panose="020B0602020104020603" pitchFamily="34" charset="0"/>
              </a:rPr>
              <a:t>Option 1:</a:t>
            </a:r>
            <a:r>
              <a:rPr lang="en-IN" dirty="0">
                <a:latin typeface="Tw Cen MT" panose="020B0602020104020603" pitchFamily="34" charset="0"/>
              </a:rPr>
              <a:t> </a:t>
            </a:r>
            <a:r>
              <a:rPr lang="en-IN" dirty="0" err="1">
                <a:latin typeface="Tw Cen MT" panose="020B0602020104020603" pitchFamily="34" charset="0"/>
              </a:rPr>
              <a:t>WiFi</a:t>
            </a:r>
            <a:r>
              <a:rPr lang="en-IN" dirty="0">
                <a:latin typeface="Tw Cen MT" panose="020B0602020104020603" pitchFamily="34" charset="0"/>
              </a:rPr>
              <a:t> → Hospital Local Server / Cloud</a:t>
            </a:r>
          </a:p>
          <a:p>
            <a:pPr>
              <a:buFont typeface="Arial" panose="020B0604020202020204" pitchFamily="34" charset="0"/>
              <a:buChar char="•"/>
            </a:pPr>
            <a:r>
              <a:rPr lang="en-IN" b="1" dirty="0">
                <a:latin typeface="Tw Cen MT" panose="020B0602020104020603" pitchFamily="34" charset="0"/>
              </a:rPr>
              <a:t>Option 2:</a:t>
            </a:r>
            <a:r>
              <a:rPr lang="en-IN" dirty="0">
                <a:latin typeface="Tw Cen MT" panose="020B0602020104020603" pitchFamily="34" charset="0"/>
              </a:rPr>
              <a:t> GSM (via EC200U) → Cloud (MQTT/HTTPS)</a:t>
            </a:r>
          </a:p>
          <a:p>
            <a:pPr>
              <a:buFont typeface="Arial" panose="020B0604020202020204" pitchFamily="34" charset="0"/>
              <a:buChar char="•"/>
            </a:pPr>
            <a:r>
              <a:rPr lang="en-IN" b="1" dirty="0">
                <a:latin typeface="Tw Cen MT" panose="020B0602020104020603" pitchFamily="34" charset="0"/>
              </a:rPr>
              <a:t>Protocol:</a:t>
            </a:r>
            <a:r>
              <a:rPr lang="en-IN" dirty="0">
                <a:latin typeface="Tw Cen MT" panose="020B0602020104020603" pitchFamily="34" charset="0"/>
              </a:rPr>
              <a:t> MQTT (lightweight, reliable for IoT) or HTTPS REST API</a:t>
            </a:r>
          </a:p>
          <a:p>
            <a:pPr>
              <a:buFont typeface="Arial" panose="020B0604020202020204" pitchFamily="34" charset="0"/>
              <a:buChar char="•"/>
            </a:pPr>
            <a:r>
              <a:rPr lang="en-IN" b="1" dirty="0">
                <a:latin typeface="Tw Cen MT" panose="020B0602020104020603" pitchFamily="34" charset="0"/>
              </a:rPr>
              <a:t>Data Flow:</a:t>
            </a:r>
            <a:br>
              <a:rPr lang="en-IN" dirty="0">
                <a:latin typeface="Tw Cen MT" panose="020B0602020104020603" pitchFamily="34" charset="0"/>
              </a:rPr>
            </a:br>
            <a:r>
              <a:rPr lang="en-IN" dirty="0">
                <a:latin typeface="Tw Cen MT" panose="020B0602020104020603" pitchFamily="34" charset="0"/>
              </a:rPr>
              <a:t>Watch → MQTT Broker → Cloud Database → Dashboard/API</a:t>
            </a:r>
          </a:p>
        </p:txBody>
      </p:sp>
      <p:sp>
        <p:nvSpPr>
          <p:cNvPr id="9" name="TextBox 8">
            <a:extLst>
              <a:ext uri="{FF2B5EF4-FFF2-40B4-BE49-F238E27FC236}">
                <a16:creationId xmlns:a16="http://schemas.microsoft.com/office/drawing/2014/main" id="{FB12483C-EDB6-E615-B8E7-15960BB475AA}"/>
              </a:ext>
            </a:extLst>
          </p:cNvPr>
          <p:cNvSpPr txBox="1"/>
          <p:nvPr/>
        </p:nvSpPr>
        <p:spPr>
          <a:xfrm>
            <a:off x="404622" y="4135312"/>
            <a:ext cx="6094476" cy="2585323"/>
          </a:xfrm>
          <a:prstGeom prst="rect">
            <a:avLst/>
          </a:prstGeom>
          <a:noFill/>
        </p:spPr>
        <p:txBody>
          <a:bodyPr wrap="square">
            <a:spAutoFit/>
          </a:bodyPr>
          <a:lstStyle/>
          <a:p>
            <a:pPr>
              <a:buNone/>
            </a:pPr>
            <a:r>
              <a:rPr lang="en-IN" b="1" dirty="0">
                <a:latin typeface="Tw Cen MT" panose="020B0602020104020603" pitchFamily="34" charset="0"/>
              </a:rPr>
              <a:t>C. Application Layer</a:t>
            </a:r>
          </a:p>
          <a:p>
            <a:pPr>
              <a:buFont typeface="Arial" panose="020B0604020202020204" pitchFamily="34" charset="0"/>
              <a:buChar char="•"/>
            </a:pPr>
            <a:r>
              <a:rPr lang="en-IN" b="1" dirty="0">
                <a:latin typeface="Tw Cen MT" panose="020B0602020104020603" pitchFamily="34" charset="0"/>
              </a:rPr>
              <a:t>Backend (Server):</a:t>
            </a:r>
            <a:br>
              <a:rPr lang="en-IN" dirty="0">
                <a:latin typeface="Tw Cen MT" panose="020B0602020104020603" pitchFamily="34" charset="0"/>
              </a:rPr>
            </a:br>
            <a:r>
              <a:rPr lang="en-IN" dirty="0">
                <a:latin typeface="Tw Cen MT" panose="020B0602020104020603" pitchFamily="34" charset="0"/>
              </a:rPr>
              <a:t>Python Flask / Node.js / Firebase Functions to manage API requests, authentication, and alert triggers.</a:t>
            </a:r>
          </a:p>
          <a:p>
            <a:pPr>
              <a:buFont typeface="Arial" panose="020B0604020202020204" pitchFamily="34" charset="0"/>
              <a:buChar char="•"/>
            </a:pPr>
            <a:r>
              <a:rPr lang="en-IN" b="1" dirty="0">
                <a:latin typeface="Tw Cen MT" panose="020B0602020104020603" pitchFamily="34" charset="0"/>
              </a:rPr>
              <a:t>Database:</a:t>
            </a:r>
            <a:br>
              <a:rPr lang="en-IN" dirty="0">
                <a:latin typeface="Tw Cen MT" panose="020B0602020104020603" pitchFamily="34" charset="0"/>
              </a:rPr>
            </a:br>
            <a:r>
              <a:rPr lang="en-IN" dirty="0">
                <a:latin typeface="Tw Cen MT" panose="020B0602020104020603" pitchFamily="34" charset="0"/>
              </a:rPr>
              <a:t>Firebase / MongoDB Atlas / AWS DynamoDB for real-time data sync.</a:t>
            </a:r>
          </a:p>
          <a:p>
            <a:pPr>
              <a:buFont typeface="Arial" panose="020B0604020202020204" pitchFamily="34" charset="0"/>
              <a:buChar char="•"/>
            </a:pPr>
            <a:r>
              <a:rPr lang="en-IN" b="1" dirty="0">
                <a:latin typeface="Tw Cen MT" panose="020B0602020104020603" pitchFamily="34" charset="0"/>
              </a:rPr>
              <a:t>Frontend (Dashboard):</a:t>
            </a:r>
            <a:br>
              <a:rPr lang="en-IN" dirty="0">
                <a:latin typeface="Tw Cen MT" panose="020B0602020104020603" pitchFamily="34" charset="0"/>
              </a:rPr>
            </a:br>
            <a:r>
              <a:rPr lang="en-IN" dirty="0">
                <a:latin typeface="Tw Cen MT" panose="020B0602020104020603" pitchFamily="34" charset="0"/>
              </a:rPr>
              <a:t>Web App for Nurses &amp; Doctors (React / Angular / Flutter Web)</a:t>
            </a:r>
          </a:p>
        </p:txBody>
      </p:sp>
    </p:spTree>
    <p:extLst>
      <p:ext uri="{BB962C8B-B14F-4D97-AF65-F5344CB8AC3E}">
        <p14:creationId xmlns:p14="http://schemas.microsoft.com/office/powerpoint/2010/main" val="159932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a:extLst>
            <a:ext uri="{FF2B5EF4-FFF2-40B4-BE49-F238E27FC236}">
              <a16:creationId xmlns:a16="http://schemas.microsoft.com/office/drawing/2014/main" id="{C8A326B9-33D2-F431-E727-784A3320D9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5F927C-1B2F-5D91-FD84-837BA40F3BB2}"/>
              </a:ext>
            </a:extLst>
          </p:cNvPr>
          <p:cNvSpPr txBox="1"/>
          <p:nvPr/>
        </p:nvSpPr>
        <p:spPr>
          <a:xfrm>
            <a:off x="7264966" y="997565"/>
            <a:ext cx="4655030" cy="4862870"/>
          </a:xfrm>
          <a:prstGeom prst="rect">
            <a:avLst/>
          </a:prstGeom>
          <a:noFill/>
        </p:spPr>
        <p:txBody>
          <a:bodyPr wrap="square" rtlCol="0">
            <a:spAutoFit/>
          </a:bodyPr>
          <a:lstStyle/>
          <a:p>
            <a:r>
              <a:rPr lang="en-US" sz="2800" b="1" dirty="0">
                <a:solidFill>
                  <a:schemeClr val="accent1">
                    <a:lumMod val="75000"/>
                  </a:schemeClr>
                </a:solidFill>
                <a:latin typeface="Tw Cen MT" panose="020B0602020104020603" pitchFamily="34" charset="0"/>
              </a:rPr>
              <a:t>Why It’s Important:</a:t>
            </a:r>
            <a:br>
              <a:rPr lang="en-US" sz="2800" b="1" dirty="0">
                <a:solidFill>
                  <a:schemeClr val="accent1">
                    <a:lumMod val="75000"/>
                  </a:schemeClr>
                </a:solidFill>
                <a:latin typeface="Tw Cen MT" panose="020B0602020104020603" pitchFamily="34" charset="0"/>
              </a:rPr>
            </a:br>
            <a:br>
              <a:rPr lang="en-US" dirty="0">
                <a:latin typeface="Tw Cen MT" panose="020B0602020104020603" pitchFamily="34" charset="0"/>
              </a:rPr>
            </a:br>
            <a:r>
              <a:rPr lang="en-US" sz="2400" dirty="0">
                <a:latin typeface="Tw Cen MT" panose="020B0602020104020603" pitchFamily="34" charset="0"/>
              </a:rPr>
              <a:t>Timely detection of critical health changes can mean the difference between life and death. By providing immediate alerts to caretakers, such a system reduces human error, ensures faster medical response, and helps prevent avoidable fatalities, especially in environments where one nurse must care for multiple patients simultaneously.</a:t>
            </a:r>
            <a:endParaRPr lang="en-IN" sz="2800" dirty="0">
              <a:latin typeface="Tw Cen MT" panose="020B0602020104020603" pitchFamily="34" charset="0"/>
            </a:endParaRPr>
          </a:p>
        </p:txBody>
      </p:sp>
      <p:pic>
        <p:nvPicPr>
          <p:cNvPr id="5" name="Picture 4">
            <a:extLst>
              <a:ext uri="{FF2B5EF4-FFF2-40B4-BE49-F238E27FC236}">
                <a16:creationId xmlns:a16="http://schemas.microsoft.com/office/drawing/2014/main" id="{5D19FF5F-D408-AF94-FE18-401F75D9774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7160" y="0"/>
            <a:ext cx="6958584" cy="6958584"/>
          </a:xfrm>
          <a:prstGeom prst="rect">
            <a:avLst/>
          </a:prstGeom>
        </p:spPr>
      </p:pic>
    </p:spTree>
    <p:extLst>
      <p:ext uri="{BB962C8B-B14F-4D97-AF65-F5344CB8AC3E}">
        <p14:creationId xmlns:p14="http://schemas.microsoft.com/office/powerpoint/2010/main" val="403174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8B6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866219-F38D-9C1E-AF3F-7054EB10370C}"/>
              </a:ext>
            </a:extLst>
          </p:cNvPr>
          <p:cNvSpPr txBox="1"/>
          <p:nvPr/>
        </p:nvSpPr>
        <p:spPr>
          <a:xfrm>
            <a:off x="524256" y="839462"/>
            <a:ext cx="5016246" cy="1754326"/>
          </a:xfrm>
          <a:prstGeom prst="rect">
            <a:avLst/>
          </a:prstGeom>
          <a:noFill/>
        </p:spPr>
        <p:txBody>
          <a:bodyPr wrap="square">
            <a:spAutoFit/>
          </a:bodyPr>
          <a:lstStyle/>
          <a:p>
            <a:pPr>
              <a:buFont typeface="+mj-lt"/>
              <a:buAutoNum type="arabicPeriod"/>
            </a:pPr>
            <a:r>
              <a:rPr lang="en-IN" b="1" dirty="0">
                <a:latin typeface="Tw Cen MT" panose="020B0602020104020603" pitchFamily="34" charset="0"/>
              </a:rPr>
              <a:t>Device publishes vitals → MQTT Broker</a:t>
            </a:r>
            <a:endParaRPr lang="en-IN" dirty="0">
              <a:latin typeface="Tw Cen MT" panose="020B0602020104020603" pitchFamily="34" charset="0"/>
            </a:endParaRPr>
          </a:p>
          <a:p>
            <a:pPr>
              <a:buFont typeface="+mj-lt"/>
              <a:buAutoNum type="arabicPeriod"/>
            </a:pPr>
            <a:r>
              <a:rPr lang="en-IN" b="1" dirty="0">
                <a:latin typeface="Tw Cen MT" panose="020B0602020104020603" pitchFamily="34" charset="0"/>
              </a:rPr>
              <a:t>Broker → Cloud Function → Database</a:t>
            </a:r>
            <a:endParaRPr lang="en-IN" dirty="0">
              <a:latin typeface="Tw Cen MT" panose="020B0602020104020603" pitchFamily="34" charset="0"/>
            </a:endParaRPr>
          </a:p>
          <a:p>
            <a:pPr>
              <a:buFont typeface="+mj-lt"/>
              <a:buAutoNum type="arabicPeriod"/>
            </a:pPr>
            <a:r>
              <a:rPr lang="en-IN" b="1" dirty="0">
                <a:latin typeface="Tw Cen MT" panose="020B0602020104020603" pitchFamily="34" charset="0"/>
              </a:rPr>
              <a:t>Database → Web Dashboard (via WebSocket/Firebase Real-time sync)</a:t>
            </a:r>
            <a:endParaRPr lang="en-IN" dirty="0">
              <a:latin typeface="Tw Cen MT" panose="020B0602020104020603" pitchFamily="34" charset="0"/>
            </a:endParaRPr>
          </a:p>
          <a:p>
            <a:pPr>
              <a:buFont typeface="+mj-lt"/>
              <a:buAutoNum type="arabicPeriod"/>
            </a:pPr>
            <a:r>
              <a:rPr lang="en-IN" b="1" dirty="0">
                <a:latin typeface="Tw Cen MT" panose="020B0602020104020603" pitchFamily="34" charset="0"/>
              </a:rPr>
              <a:t>Alert Engine → Doctor/Nurse via SMS/Email/Push</a:t>
            </a:r>
            <a:endParaRPr lang="en-IN" dirty="0">
              <a:latin typeface="Tw Cen MT" panose="020B0602020104020603" pitchFamily="34" charset="0"/>
            </a:endParaRPr>
          </a:p>
        </p:txBody>
      </p:sp>
      <p:sp>
        <p:nvSpPr>
          <p:cNvPr id="7" name="TextBox 6">
            <a:extLst>
              <a:ext uri="{FF2B5EF4-FFF2-40B4-BE49-F238E27FC236}">
                <a16:creationId xmlns:a16="http://schemas.microsoft.com/office/drawing/2014/main" id="{4B90D46D-287F-FD04-50EC-90C39A42B57B}"/>
              </a:ext>
            </a:extLst>
          </p:cNvPr>
          <p:cNvSpPr txBox="1"/>
          <p:nvPr/>
        </p:nvSpPr>
        <p:spPr>
          <a:xfrm>
            <a:off x="0" y="208526"/>
            <a:ext cx="5171694" cy="461665"/>
          </a:xfrm>
          <a:prstGeom prst="rect">
            <a:avLst/>
          </a:prstGeom>
          <a:noFill/>
        </p:spPr>
        <p:txBody>
          <a:bodyPr wrap="square">
            <a:spAutoFit/>
          </a:bodyPr>
          <a:lstStyle/>
          <a:p>
            <a:pPr>
              <a:buNone/>
            </a:pPr>
            <a:r>
              <a:rPr lang="en-IN" sz="2400" b="1" dirty="0">
                <a:latin typeface="Montserrat Black" pitchFamily="2" charset="0"/>
              </a:rPr>
              <a:t>☁️ 3. Cloud Deployment Flow</a:t>
            </a:r>
          </a:p>
        </p:txBody>
      </p:sp>
      <p:sp>
        <p:nvSpPr>
          <p:cNvPr id="9" name="TextBox 8">
            <a:extLst>
              <a:ext uri="{FF2B5EF4-FFF2-40B4-BE49-F238E27FC236}">
                <a16:creationId xmlns:a16="http://schemas.microsoft.com/office/drawing/2014/main" id="{E2226EC4-F26E-5FCD-6B98-EAA7EEA1C1C1}"/>
              </a:ext>
            </a:extLst>
          </p:cNvPr>
          <p:cNvSpPr txBox="1"/>
          <p:nvPr/>
        </p:nvSpPr>
        <p:spPr>
          <a:xfrm>
            <a:off x="5745099" y="1873858"/>
            <a:ext cx="4944618" cy="461665"/>
          </a:xfrm>
          <a:prstGeom prst="rect">
            <a:avLst/>
          </a:prstGeom>
          <a:noFill/>
        </p:spPr>
        <p:txBody>
          <a:bodyPr wrap="square">
            <a:spAutoFit/>
          </a:bodyPr>
          <a:lstStyle/>
          <a:p>
            <a:r>
              <a:rPr lang="en-IN" sz="2400" dirty="0">
                <a:latin typeface="Montserrat Black" pitchFamily="2" charset="0"/>
              </a:rPr>
              <a:t>🔐 </a:t>
            </a:r>
            <a:r>
              <a:rPr lang="en-IN" sz="2400" b="1" dirty="0">
                <a:latin typeface="Montserrat Black" pitchFamily="2" charset="0"/>
              </a:rPr>
              <a:t>4. Security &amp; Reliability</a:t>
            </a:r>
            <a:endParaRPr lang="en-IN" sz="2400" dirty="0">
              <a:latin typeface="Montserrat Black" pitchFamily="2" charset="0"/>
            </a:endParaRPr>
          </a:p>
        </p:txBody>
      </p:sp>
      <p:sp>
        <p:nvSpPr>
          <p:cNvPr id="14" name="TextBox 13">
            <a:extLst>
              <a:ext uri="{FF2B5EF4-FFF2-40B4-BE49-F238E27FC236}">
                <a16:creationId xmlns:a16="http://schemas.microsoft.com/office/drawing/2014/main" id="{75F05972-4AA8-4A92-2B72-2369C37744B6}"/>
              </a:ext>
            </a:extLst>
          </p:cNvPr>
          <p:cNvSpPr txBox="1"/>
          <p:nvPr/>
        </p:nvSpPr>
        <p:spPr>
          <a:xfrm>
            <a:off x="6096000" y="2491153"/>
            <a:ext cx="4463796"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Tw Cen MT" panose="020B0602020104020603" pitchFamily="34" charset="0"/>
              </a:rPr>
              <a:t>TLS encryption for MQTT/HTTPS</a:t>
            </a:r>
          </a:p>
          <a:p>
            <a:pPr marL="285750" indent="-285750">
              <a:buFont typeface="Arial" panose="020B0604020202020204" pitchFamily="34" charset="0"/>
              <a:buChar char="•"/>
            </a:pPr>
            <a:r>
              <a:rPr lang="en-US" dirty="0">
                <a:latin typeface="Tw Cen MT" panose="020B0602020104020603" pitchFamily="34" charset="0"/>
              </a:rPr>
              <a:t>Device authentication with tokens or certificates</a:t>
            </a:r>
          </a:p>
          <a:p>
            <a:pPr marL="285750" indent="-285750">
              <a:buFont typeface="Arial" panose="020B0604020202020204" pitchFamily="34" charset="0"/>
              <a:buChar char="•"/>
            </a:pPr>
            <a:r>
              <a:rPr lang="en-US" dirty="0">
                <a:latin typeface="Tw Cen MT" panose="020B0602020104020603" pitchFamily="34" charset="0"/>
              </a:rPr>
              <a:t>Redundant cloud functions to prevent downtime</a:t>
            </a:r>
          </a:p>
          <a:p>
            <a:pPr marL="285750" indent="-285750">
              <a:buFont typeface="Arial" panose="020B0604020202020204" pitchFamily="34" charset="0"/>
              <a:buChar char="•"/>
            </a:pPr>
            <a:r>
              <a:rPr lang="en-US" dirty="0">
                <a:latin typeface="Tw Cen MT" panose="020B0602020104020603" pitchFamily="34" charset="0"/>
              </a:rPr>
              <a:t>Daily backups of patient data (HIPAA-compliant if scaled)</a:t>
            </a:r>
            <a:endParaRPr lang="en-IN" dirty="0">
              <a:latin typeface="Tw Cen MT" panose="020B0602020104020603" pitchFamily="34" charset="0"/>
            </a:endParaRPr>
          </a:p>
        </p:txBody>
      </p:sp>
      <p:sp>
        <p:nvSpPr>
          <p:cNvPr id="18" name="TextBox 17">
            <a:extLst>
              <a:ext uri="{FF2B5EF4-FFF2-40B4-BE49-F238E27FC236}">
                <a16:creationId xmlns:a16="http://schemas.microsoft.com/office/drawing/2014/main" id="{EA2DB699-05E3-97AA-4B6E-D319CB4B124C}"/>
              </a:ext>
            </a:extLst>
          </p:cNvPr>
          <p:cNvSpPr txBox="1"/>
          <p:nvPr/>
        </p:nvSpPr>
        <p:spPr>
          <a:xfrm>
            <a:off x="400050" y="4926830"/>
            <a:ext cx="6140196" cy="1477328"/>
          </a:xfrm>
          <a:prstGeom prst="rect">
            <a:avLst/>
          </a:prstGeom>
          <a:noFill/>
        </p:spPr>
        <p:txBody>
          <a:bodyPr wrap="square">
            <a:spAutoFit/>
          </a:bodyPr>
          <a:lstStyle/>
          <a:p>
            <a:pPr marL="285750" indent="-285750">
              <a:buFont typeface="Arial" panose="020B0604020202020204" pitchFamily="34" charset="0"/>
              <a:buChar char="•"/>
            </a:pPr>
            <a:r>
              <a:rPr lang="en-US" b="1" dirty="0">
                <a:latin typeface="Tw Cen MT" panose="020B0602020104020603" pitchFamily="34" charset="0"/>
              </a:rPr>
              <a:t>AI/ML layer</a:t>
            </a:r>
            <a:r>
              <a:rPr lang="en-US" dirty="0">
                <a:latin typeface="Tw Cen MT" panose="020B0602020104020603" pitchFamily="34" charset="0"/>
              </a:rPr>
              <a:t>: Predict abnormal conditions early using cloud-based analytics</a:t>
            </a:r>
          </a:p>
          <a:p>
            <a:pPr marL="285750" indent="-285750">
              <a:buFont typeface="Arial" panose="020B0604020202020204" pitchFamily="34" charset="0"/>
              <a:buChar char="•"/>
            </a:pPr>
            <a:r>
              <a:rPr lang="en-US" b="1" dirty="0">
                <a:latin typeface="Tw Cen MT" panose="020B0602020104020603" pitchFamily="34" charset="0"/>
              </a:rPr>
              <a:t>Mobile App</a:t>
            </a:r>
            <a:r>
              <a:rPr lang="en-US" dirty="0">
                <a:latin typeface="Tw Cen MT" panose="020B0602020104020603" pitchFamily="34" charset="0"/>
              </a:rPr>
              <a:t>: For on-the-go monitoring</a:t>
            </a:r>
          </a:p>
          <a:p>
            <a:pPr marL="285750" indent="-285750">
              <a:buFont typeface="Arial" panose="020B0604020202020204" pitchFamily="34" charset="0"/>
              <a:buChar char="•"/>
            </a:pPr>
            <a:r>
              <a:rPr lang="en-US" b="1" dirty="0">
                <a:latin typeface="Tw Cen MT" panose="020B0602020104020603" pitchFamily="34" charset="0"/>
              </a:rPr>
              <a:t>Offline Mode</a:t>
            </a:r>
            <a:r>
              <a:rPr lang="en-US" dirty="0">
                <a:latin typeface="Tw Cen MT" panose="020B0602020104020603" pitchFamily="34" charset="0"/>
              </a:rPr>
              <a:t>: Local data caching in gateway during outage</a:t>
            </a:r>
          </a:p>
          <a:p>
            <a:pPr marL="285750" indent="-285750">
              <a:buFont typeface="Arial" panose="020B0604020202020204" pitchFamily="34" charset="0"/>
              <a:buChar char="•"/>
            </a:pPr>
            <a:r>
              <a:rPr lang="en-US" b="1" dirty="0">
                <a:latin typeface="Tw Cen MT" panose="020B0602020104020603" pitchFamily="34" charset="0"/>
              </a:rPr>
              <a:t>d-</a:t>
            </a:r>
            <a:r>
              <a:rPr lang="en-US" b="1" dirty="0" err="1">
                <a:latin typeface="Tw Cen MT" panose="020B0602020104020603" pitchFamily="34" charset="0"/>
              </a:rPr>
              <a:t>ons</a:t>
            </a:r>
            <a:endParaRPr lang="en-US" b="1" dirty="0">
              <a:latin typeface="Tw Cen MT" panose="020B0602020104020603" pitchFamily="34" charset="0"/>
            </a:endParaRPr>
          </a:p>
        </p:txBody>
      </p:sp>
      <p:sp>
        <p:nvSpPr>
          <p:cNvPr id="20" name="TextBox 19">
            <a:extLst>
              <a:ext uri="{FF2B5EF4-FFF2-40B4-BE49-F238E27FC236}">
                <a16:creationId xmlns:a16="http://schemas.microsoft.com/office/drawing/2014/main" id="{26ED690D-F91C-25AE-CB9B-9131D640B6FD}"/>
              </a:ext>
            </a:extLst>
          </p:cNvPr>
          <p:cNvSpPr txBox="1"/>
          <p:nvPr/>
        </p:nvSpPr>
        <p:spPr>
          <a:xfrm>
            <a:off x="400050" y="4291645"/>
            <a:ext cx="6140196" cy="461665"/>
          </a:xfrm>
          <a:prstGeom prst="rect">
            <a:avLst/>
          </a:prstGeom>
          <a:noFill/>
        </p:spPr>
        <p:txBody>
          <a:bodyPr wrap="square">
            <a:spAutoFit/>
          </a:bodyPr>
          <a:lstStyle/>
          <a:p>
            <a:r>
              <a:rPr lang="en-US" sz="2400" b="1" dirty="0">
                <a:latin typeface="Montserrat Black" pitchFamily="2" charset="0"/>
              </a:rPr>
              <a:t>🧠 5. Optional Add-ons</a:t>
            </a:r>
          </a:p>
        </p:txBody>
      </p:sp>
    </p:spTree>
    <p:extLst>
      <p:ext uri="{BB962C8B-B14F-4D97-AF65-F5344CB8AC3E}">
        <p14:creationId xmlns:p14="http://schemas.microsoft.com/office/powerpoint/2010/main" val="300624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475FF7C-4404-0348-0A46-4FD756E6CAB3}"/>
              </a:ext>
            </a:extLst>
          </p:cNvPr>
          <p:cNvGraphicFramePr>
            <a:graphicFrameLocks noGrp="1"/>
          </p:cNvGraphicFramePr>
          <p:nvPr>
            <p:extLst>
              <p:ext uri="{D42A27DB-BD31-4B8C-83A1-F6EECF244321}">
                <p14:modId xmlns:p14="http://schemas.microsoft.com/office/powerpoint/2010/main" val="1979774715"/>
              </p:ext>
            </p:extLst>
          </p:nvPr>
        </p:nvGraphicFramePr>
        <p:xfrm>
          <a:off x="911352" y="2359438"/>
          <a:ext cx="10515600" cy="2926080"/>
        </p:xfrm>
        <a:graphic>
          <a:graphicData uri="http://schemas.openxmlformats.org/drawingml/2006/table">
            <a:tbl>
              <a:tblPr>
                <a:tableStyleId>{69C7853C-536D-4A76-A0AE-DD22124D55A5}</a:tableStyleId>
              </a:tblPr>
              <a:tblGrid>
                <a:gridCol w="3505200">
                  <a:extLst>
                    <a:ext uri="{9D8B030D-6E8A-4147-A177-3AD203B41FA5}">
                      <a16:colId xmlns:a16="http://schemas.microsoft.com/office/drawing/2014/main" val="643434729"/>
                    </a:ext>
                  </a:extLst>
                </a:gridCol>
                <a:gridCol w="3505200">
                  <a:extLst>
                    <a:ext uri="{9D8B030D-6E8A-4147-A177-3AD203B41FA5}">
                      <a16:colId xmlns:a16="http://schemas.microsoft.com/office/drawing/2014/main" val="3672542698"/>
                    </a:ext>
                  </a:extLst>
                </a:gridCol>
                <a:gridCol w="3505200">
                  <a:extLst>
                    <a:ext uri="{9D8B030D-6E8A-4147-A177-3AD203B41FA5}">
                      <a16:colId xmlns:a16="http://schemas.microsoft.com/office/drawing/2014/main" val="478287146"/>
                    </a:ext>
                  </a:extLst>
                </a:gridCol>
              </a:tblGrid>
              <a:tr h="0">
                <a:tc>
                  <a:txBody>
                    <a:bodyPr/>
                    <a:lstStyle/>
                    <a:p>
                      <a:pPr algn="l">
                        <a:buNone/>
                      </a:pPr>
                      <a:r>
                        <a:rPr lang="en-IN" b="1" dirty="0">
                          <a:latin typeface="Montserrat Black" pitchFamily="2" charset="0"/>
                        </a:rPr>
                        <a:t>Phase</a:t>
                      </a:r>
                    </a:p>
                  </a:txBody>
                  <a:tcPr anchor="ctr"/>
                </a:tc>
                <a:tc>
                  <a:txBody>
                    <a:bodyPr/>
                    <a:lstStyle/>
                    <a:p>
                      <a:pPr algn="l">
                        <a:buNone/>
                      </a:pPr>
                      <a:r>
                        <a:rPr lang="en-IN" b="1" dirty="0">
                          <a:latin typeface="Montserrat Black" pitchFamily="2" charset="0"/>
                        </a:rPr>
                        <a:t>Objective</a:t>
                      </a:r>
                    </a:p>
                  </a:txBody>
                  <a:tcPr anchor="ctr"/>
                </a:tc>
                <a:tc>
                  <a:txBody>
                    <a:bodyPr/>
                    <a:lstStyle/>
                    <a:p>
                      <a:pPr algn="l">
                        <a:buNone/>
                      </a:pPr>
                      <a:r>
                        <a:rPr lang="en-IN" b="1" dirty="0">
                          <a:latin typeface="Montserrat Black" pitchFamily="2" charset="0"/>
                        </a:rPr>
                        <a:t>Tasks</a:t>
                      </a:r>
                    </a:p>
                  </a:txBody>
                  <a:tcPr anchor="ctr"/>
                </a:tc>
                <a:extLst>
                  <a:ext uri="{0D108BD9-81ED-4DB2-BD59-A6C34878D82A}">
                    <a16:rowId xmlns:a16="http://schemas.microsoft.com/office/drawing/2014/main" val="2833067028"/>
                  </a:ext>
                </a:extLst>
              </a:tr>
              <a:tr h="0">
                <a:tc>
                  <a:txBody>
                    <a:bodyPr/>
                    <a:lstStyle/>
                    <a:p>
                      <a:pPr algn="l">
                        <a:buNone/>
                      </a:pPr>
                      <a:r>
                        <a:rPr lang="en-IN" b="1"/>
                        <a:t>Phase 1: Prototype</a:t>
                      </a:r>
                      <a:endParaRPr lang="en-IN"/>
                    </a:p>
                  </a:txBody>
                  <a:tcPr anchor="ctr"/>
                </a:tc>
                <a:tc>
                  <a:txBody>
                    <a:bodyPr/>
                    <a:lstStyle/>
                    <a:p>
                      <a:pPr algn="l">
                        <a:buNone/>
                      </a:pPr>
                      <a:r>
                        <a:rPr lang="en-IN" dirty="0"/>
                        <a:t>Single patient demo</a:t>
                      </a:r>
                    </a:p>
                  </a:txBody>
                  <a:tcPr anchor="ctr"/>
                </a:tc>
                <a:tc>
                  <a:txBody>
                    <a:bodyPr/>
                    <a:lstStyle/>
                    <a:p>
                      <a:pPr algn="l">
                        <a:buNone/>
                      </a:pPr>
                      <a:r>
                        <a:rPr lang="en-US"/>
                        <a:t>Connect watch → MQTT Broker → Web dashboard</a:t>
                      </a:r>
                    </a:p>
                  </a:txBody>
                  <a:tcPr anchor="ctr"/>
                </a:tc>
                <a:extLst>
                  <a:ext uri="{0D108BD9-81ED-4DB2-BD59-A6C34878D82A}">
                    <a16:rowId xmlns:a16="http://schemas.microsoft.com/office/drawing/2014/main" val="1081712225"/>
                  </a:ext>
                </a:extLst>
              </a:tr>
              <a:tr h="0">
                <a:tc>
                  <a:txBody>
                    <a:bodyPr/>
                    <a:lstStyle/>
                    <a:p>
                      <a:pPr algn="l">
                        <a:buNone/>
                      </a:pPr>
                      <a:r>
                        <a:rPr lang="en-IN" b="1"/>
                        <a:t>Phase 2: Local Deployment</a:t>
                      </a:r>
                      <a:endParaRPr lang="en-IN"/>
                    </a:p>
                  </a:txBody>
                  <a:tcPr anchor="ctr"/>
                </a:tc>
                <a:tc>
                  <a:txBody>
                    <a:bodyPr/>
                    <a:lstStyle/>
                    <a:p>
                      <a:pPr algn="l">
                        <a:buNone/>
                      </a:pPr>
                      <a:r>
                        <a:rPr lang="en-US"/>
                        <a:t>5–10 watches in hospital test</a:t>
                      </a:r>
                    </a:p>
                  </a:txBody>
                  <a:tcPr anchor="ctr"/>
                </a:tc>
                <a:tc>
                  <a:txBody>
                    <a:bodyPr/>
                    <a:lstStyle/>
                    <a:p>
                      <a:pPr algn="l">
                        <a:buNone/>
                      </a:pPr>
                      <a:r>
                        <a:rPr lang="en-US"/>
                        <a:t>Deploy on local server or Firebase; test alerts &amp; reliability</a:t>
                      </a:r>
                    </a:p>
                  </a:txBody>
                  <a:tcPr anchor="ctr"/>
                </a:tc>
                <a:extLst>
                  <a:ext uri="{0D108BD9-81ED-4DB2-BD59-A6C34878D82A}">
                    <a16:rowId xmlns:a16="http://schemas.microsoft.com/office/drawing/2014/main" val="2308250073"/>
                  </a:ext>
                </a:extLst>
              </a:tr>
              <a:tr h="0">
                <a:tc>
                  <a:txBody>
                    <a:bodyPr/>
                    <a:lstStyle/>
                    <a:p>
                      <a:pPr algn="l">
                        <a:buNone/>
                      </a:pPr>
                      <a:r>
                        <a:rPr lang="en-IN" b="1"/>
                        <a:t>Phase 3: Cloud Scaling</a:t>
                      </a:r>
                      <a:endParaRPr lang="en-IN"/>
                    </a:p>
                  </a:txBody>
                  <a:tcPr anchor="ctr"/>
                </a:tc>
                <a:tc>
                  <a:txBody>
                    <a:bodyPr/>
                    <a:lstStyle/>
                    <a:p>
                      <a:pPr algn="l">
                        <a:buNone/>
                      </a:pPr>
                      <a:r>
                        <a:rPr lang="en-IN"/>
                        <a:t>Multi-ward deployment</a:t>
                      </a:r>
                    </a:p>
                  </a:txBody>
                  <a:tcPr anchor="ctr"/>
                </a:tc>
                <a:tc>
                  <a:txBody>
                    <a:bodyPr/>
                    <a:lstStyle/>
                    <a:p>
                      <a:pPr algn="l">
                        <a:buNone/>
                      </a:pPr>
                      <a:r>
                        <a:rPr lang="en-US"/>
                        <a:t>Move backend to AWS/Firebase; enable remote monitoring</a:t>
                      </a:r>
                    </a:p>
                  </a:txBody>
                  <a:tcPr anchor="ctr"/>
                </a:tc>
                <a:extLst>
                  <a:ext uri="{0D108BD9-81ED-4DB2-BD59-A6C34878D82A}">
                    <a16:rowId xmlns:a16="http://schemas.microsoft.com/office/drawing/2014/main" val="656602264"/>
                  </a:ext>
                </a:extLst>
              </a:tr>
              <a:tr h="0">
                <a:tc>
                  <a:txBody>
                    <a:bodyPr/>
                    <a:lstStyle/>
                    <a:p>
                      <a:pPr algn="l">
                        <a:buNone/>
                      </a:pPr>
                      <a:r>
                        <a:rPr lang="en-IN" b="1"/>
                        <a:t>Phase 4: Production</a:t>
                      </a:r>
                      <a:endParaRPr lang="en-IN"/>
                    </a:p>
                  </a:txBody>
                  <a:tcPr anchor="ctr"/>
                </a:tc>
                <a:tc>
                  <a:txBody>
                    <a:bodyPr/>
                    <a:lstStyle/>
                    <a:p>
                      <a:pPr algn="l">
                        <a:buNone/>
                      </a:pPr>
                      <a:r>
                        <a:rPr lang="en-IN" dirty="0"/>
                        <a:t>Full hospital integration</a:t>
                      </a:r>
                    </a:p>
                  </a:txBody>
                  <a:tcPr anchor="ctr"/>
                </a:tc>
                <a:tc>
                  <a:txBody>
                    <a:bodyPr/>
                    <a:lstStyle/>
                    <a:p>
                      <a:pPr algn="l">
                        <a:buNone/>
                      </a:pPr>
                      <a:r>
                        <a:rPr lang="en-IN" dirty="0"/>
                        <a:t>Add redundancy, user management, analytics, mobile app</a:t>
                      </a:r>
                    </a:p>
                  </a:txBody>
                  <a:tcPr anchor="ctr"/>
                </a:tc>
                <a:extLst>
                  <a:ext uri="{0D108BD9-81ED-4DB2-BD59-A6C34878D82A}">
                    <a16:rowId xmlns:a16="http://schemas.microsoft.com/office/drawing/2014/main" val="3349993368"/>
                  </a:ext>
                </a:extLst>
              </a:tr>
            </a:tbl>
          </a:graphicData>
        </a:graphic>
      </p:graphicFrame>
      <p:sp>
        <p:nvSpPr>
          <p:cNvPr id="4" name="TextBox 3">
            <a:extLst>
              <a:ext uri="{FF2B5EF4-FFF2-40B4-BE49-F238E27FC236}">
                <a16:creationId xmlns:a16="http://schemas.microsoft.com/office/drawing/2014/main" id="{9CE7D0E4-7453-67A3-950D-BB627185A726}"/>
              </a:ext>
            </a:extLst>
          </p:cNvPr>
          <p:cNvSpPr txBox="1"/>
          <p:nvPr/>
        </p:nvSpPr>
        <p:spPr>
          <a:xfrm>
            <a:off x="1586293" y="409694"/>
            <a:ext cx="9165717" cy="523220"/>
          </a:xfrm>
          <a:prstGeom prst="rect">
            <a:avLst/>
          </a:prstGeom>
          <a:noFill/>
        </p:spPr>
        <p:txBody>
          <a:bodyPr wrap="square">
            <a:spAutoFit/>
          </a:bodyPr>
          <a:lstStyle/>
          <a:p>
            <a:r>
              <a:rPr lang="en-US" sz="2800" dirty="0">
                <a:latin typeface="Montserrat Black" pitchFamily="2" charset="0"/>
              </a:rPr>
              <a:t>🏗️ </a:t>
            </a:r>
            <a:r>
              <a:rPr lang="en-US" sz="2800" b="1" dirty="0">
                <a:latin typeface="Montserrat Black" pitchFamily="2" charset="0"/>
              </a:rPr>
              <a:t>6. Deployment Plan (Step-by-Step Rollout)</a:t>
            </a:r>
            <a:endParaRPr lang="en-IN" sz="2800" dirty="0">
              <a:latin typeface="Montserrat Black" pitchFamily="2" charset="0"/>
            </a:endParaRPr>
          </a:p>
        </p:txBody>
      </p:sp>
    </p:spTree>
    <p:extLst>
      <p:ext uri="{BB962C8B-B14F-4D97-AF65-F5344CB8AC3E}">
        <p14:creationId xmlns:p14="http://schemas.microsoft.com/office/powerpoint/2010/main" val="2909057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D6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F6A890-B128-35FB-41E4-285CD0CBE3BF}"/>
              </a:ext>
            </a:extLst>
          </p:cNvPr>
          <p:cNvSpPr txBox="1"/>
          <p:nvPr/>
        </p:nvSpPr>
        <p:spPr>
          <a:xfrm>
            <a:off x="1077685" y="2259273"/>
            <a:ext cx="6749143" cy="3046988"/>
          </a:xfrm>
          <a:prstGeom prst="rect">
            <a:avLst/>
          </a:prstGeom>
          <a:noFill/>
        </p:spPr>
        <p:txBody>
          <a:bodyPr wrap="square">
            <a:spAutoFit/>
          </a:bodyPr>
          <a:lstStyle/>
          <a:p>
            <a:pPr rtl="0" fontAlgn="base">
              <a:buFont typeface="Arial" panose="020B0604020202020204" pitchFamily="34" charset="0"/>
              <a:buChar char="•"/>
            </a:pPr>
            <a:r>
              <a:rPr lang="en-US" sz="2400" b="1" i="0" u="none" strike="noStrike" dirty="0">
                <a:solidFill>
                  <a:srgbClr val="1B1C1D"/>
                </a:solidFill>
                <a:effectLst/>
                <a:latin typeface="Tw Cen MT" panose="020B0602020104020603" pitchFamily="34" charset="0"/>
              </a:rPr>
              <a:t>Primary Model:</a:t>
            </a:r>
            <a:r>
              <a:rPr lang="en-US" sz="2400" b="0" i="0" u="none" strike="noStrike" dirty="0">
                <a:solidFill>
                  <a:srgbClr val="1B1C1D"/>
                </a:solidFill>
                <a:effectLst/>
                <a:latin typeface="Tw Cen MT" panose="020B0602020104020603" pitchFamily="34" charset="0"/>
              </a:rPr>
              <a:t> B2B Subscription Service (Hospitals/Care Homes).</a:t>
            </a:r>
            <a:endParaRPr lang="en-US" sz="2400" b="0" i="0" u="none" strike="noStrike" dirty="0">
              <a:solidFill>
                <a:srgbClr val="000000"/>
              </a:solidFill>
              <a:effectLst/>
              <a:latin typeface="Tw Cen MT" panose="020B0602020104020603" pitchFamily="34" charset="0"/>
            </a:endParaRPr>
          </a:p>
          <a:p>
            <a:pPr rtl="0" fontAlgn="base">
              <a:buFont typeface="Arial" panose="020B0604020202020204" pitchFamily="34" charset="0"/>
              <a:buChar char="•"/>
            </a:pPr>
            <a:r>
              <a:rPr lang="en-US" sz="2400" b="1" i="0" u="none" strike="noStrike" dirty="0">
                <a:solidFill>
                  <a:srgbClr val="1B1C1D"/>
                </a:solidFill>
                <a:effectLst/>
                <a:latin typeface="Tw Cen MT" panose="020B0602020104020603" pitchFamily="34" charset="0"/>
              </a:rPr>
              <a:t>Pricing:</a:t>
            </a:r>
            <a:r>
              <a:rPr lang="en-US" sz="2400" b="0" i="0" u="none" strike="noStrike" dirty="0">
                <a:solidFill>
                  <a:srgbClr val="1B1C1D"/>
                </a:solidFill>
                <a:effectLst/>
                <a:latin typeface="Tw Cen MT" panose="020B0602020104020603" pitchFamily="34" charset="0"/>
              </a:rPr>
              <a:t> Monthly/Annual fee per patient monitored.</a:t>
            </a:r>
            <a:endParaRPr lang="en-US" sz="2400" b="0" i="0" u="none" strike="noStrike" dirty="0">
              <a:solidFill>
                <a:srgbClr val="000000"/>
              </a:solidFill>
              <a:effectLst/>
              <a:latin typeface="Tw Cen MT" panose="020B0602020104020603" pitchFamily="34" charset="0"/>
            </a:endParaRPr>
          </a:p>
          <a:p>
            <a:pPr rtl="0" fontAlgn="base">
              <a:buFont typeface="Arial" panose="020B0604020202020204" pitchFamily="34" charset="0"/>
              <a:buChar char="•"/>
            </a:pPr>
            <a:r>
              <a:rPr lang="en-US" sz="2400" b="1" i="0" u="none" strike="noStrike" dirty="0">
                <a:solidFill>
                  <a:srgbClr val="1B1C1D"/>
                </a:solidFill>
                <a:effectLst/>
                <a:latin typeface="Tw Cen MT" panose="020B0602020104020603" pitchFamily="34" charset="0"/>
              </a:rPr>
              <a:t>Value Proposition:</a:t>
            </a:r>
            <a:r>
              <a:rPr lang="en-US" sz="2400" b="0" i="0" u="none" strike="noStrike" dirty="0">
                <a:solidFill>
                  <a:srgbClr val="1B1C1D"/>
                </a:solidFill>
                <a:effectLst/>
                <a:latin typeface="Tw Cen MT" panose="020B0602020104020603" pitchFamily="34" charset="0"/>
              </a:rPr>
              <a:t> Significant cost-savings via emergency prevention (falls, cardiac events).</a:t>
            </a:r>
            <a:endParaRPr lang="en-US" sz="2400" b="0" i="0" u="none" strike="noStrike" dirty="0">
              <a:solidFill>
                <a:srgbClr val="000000"/>
              </a:solidFill>
              <a:effectLst/>
              <a:latin typeface="Tw Cen MT" panose="020B0602020104020603" pitchFamily="34" charset="0"/>
            </a:endParaRPr>
          </a:p>
          <a:p>
            <a:pPr rtl="0" fontAlgn="base">
              <a:spcAft>
                <a:spcPts val="600"/>
              </a:spcAft>
              <a:buFont typeface="Arial" panose="020B0604020202020204" pitchFamily="34" charset="0"/>
              <a:buChar char="•"/>
            </a:pPr>
            <a:r>
              <a:rPr lang="en-US" sz="2400" b="1" i="0" u="none" strike="noStrike" dirty="0">
                <a:solidFill>
                  <a:srgbClr val="1B1C1D"/>
                </a:solidFill>
                <a:effectLst/>
                <a:latin typeface="Tw Cen MT" panose="020B0602020104020603" pitchFamily="34" charset="0"/>
              </a:rPr>
              <a:t>Social Impact:</a:t>
            </a:r>
            <a:r>
              <a:rPr lang="en-US" sz="2400" b="0" i="0" u="none" strike="noStrike" dirty="0">
                <a:solidFill>
                  <a:srgbClr val="1B1C1D"/>
                </a:solidFill>
                <a:effectLst/>
                <a:latin typeface="Tw Cen MT" panose="020B0602020104020603" pitchFamily="34" charset="0"/>
              </a:rPr>
              <a:t> Reduced patient mortality and improved quality of care (our core non-monetary value).</a:t>
            </a:r>
            <a:endParaRPr lang="en-US" sz="2400" b="0" i="0" u="none" strike="noStrike" dirty="0">
              <a:solidFill>
                <a:srgbClr val="000000"/>
              </a:solidFill>
              <a:effectLst/>
              <a:latin typeface="Tw Cen MT" panose="020B0602020104020603" pitchFamily="34" charset="0"/>
            </a:endParaRPr>
          </a:p>
        </p:txBody>
      </p:sp>
      <p:sp>
        <p:nvSpPr>
          <p:cNvPr id="7" name="TextBox 6">
            <a:extLst>
              <a:ext uri="{FF2B5EF4-FFF2-40B4-BE49-F238E27FC236}">
                <a16:creationId xmlns:a16="http://schemas.microsoft.com/office/drawing/2014/main" id="{007385E0-6223-0B11-9FBA-503055137970}"/>
              </a:ext>
            </a:extLst>
          </p:cNvPr>
          <p:cNvSpPr txBox="1"/>
          <p:nvPr/>
        </p:nvSpPr>
        <p:spPr>
          <a:xfrm>
            <a:off x="2171700" y="446706"/>
            <a:ext cx="7848600" cy="584775"/>
          </a:xfrm>
          <a:prstGeom prst="rect">
            <a:avLst/>
          </a:prstGeom>
          <a:noFill/>
        </p:spPr>
        <p:txBody>
          <a:bodyPr wrap="square">
            <a:spAutoFit/>
          </a:bodyPr>
          <a:lstStyle/>
          <a:p>
            <a:pPr rtl="0">
              <a:spcAft>
                <a:spcPts val="600"/>
              </a:spcAft>
              <a:buNone/>
            </a:pPr>
            <a:r>
              <a:rPr lang="en-US" sz="3200" b="1" i="0" u="none" strike="noStrike" dirty="0">
                <a:solidFill>
                  <a:srgbClr val="1B1C1D"/>
                </a:solidFill>
                <a:effectLst/>
                <a:latin typeface="Montserrat Black" pitchFamily="2" charset="0"/>
              </a:rPr>
              <a:t>1. Revenue Model / Impact Model</a:t>
            </a:r>
            <a:endParaRPr lang="en-US" sz="3200" b="1" dirty="0">
              <a:effectLst/>
              <a:latin typeface="Montserrat Black" pitchFamily="2" charset="0"/>
            </a:endParaRPr>
          </a:p>
        </p:txBody>
      </p:sp>
      <p:pic>
        <p:nvPicPr>
          <p:cNvPr id="11" name="Picture 10">
            <a:extLst>
              <a:ext uri="{FF2B5EF4-FFF2-40B4-BE49-F238E27FC236}">
                <a16:creationId xmlns:a16="http://schemas.microsoft.com/office/drawing/2014/main" id="{0001D217-F33A-9C0C-BC1A-56924C331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809" y="1403865"/>
            <a:ext cx="3336982" cy="5007429"/>
          </a:xfrm>
          <a:prstGeom prst="rect">
            <a:avLst/>
          </a:prstGeom>
        </p:spPr>
      </p:pic>
    </p:spTree>
    <p:extLst>
      <p:ext uri="{BB962C8B-B14F-4D97-AF65-F5344CB8AC3E}">
        <p14:creationId xmlns:p14="http://schemas.microsoft.com/office/powerpoint/2010/main" val="2071121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BD0F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01057A-0143-4AB7-9D22-68371119039C}"/>
              </a:ext>
            </a:extLst>
          </p:cNvPr>
          <p:cNvSpPr txBox="1"/>
          <p:nvPr/>
        </p:nvSpPr>
        <p:spPr>
          <a:xfrm>
            <a:off x="1219197" y="2242963"/>
            <a:ext cx="4876802" cy="3046988"/>
          </a:xfrm>
          <a:prstGeom prst="rect">
            <a:avLst/>
          </a:prstGeom>
          <a:noFill/>
        </p:spPr>
        <p:txBody>
          <a:bodyPr wrap="square">
            <a:spAutoFit/>
          </a:bodyPr>
          <a:lstStyle/>
          <a:p>
            <a:pPr algn="just" fontAlgn="base">
              <a:buFont typeface="Arial" panose="020B0604020202020204" pitchFamily="34" charset="0"/>
              <a:buChar char="•"/>
            </a:pPr>
            <a:r>
              <a:rPr lang="en-IN" sz="2400" b="1" dirty="0">
                <a:solidFill>
                  <a:srgbClr val="1B1C1D"/>
                </a:solidFill>
                <a:latin typeface="Tw Cen MT" panose="020B0602020104020603" pitchFamily="34" charset="0"/>
              </a:rPr>
              <a:t>Market:</a:t>
            </a:r>
            <a:r>
              <a:rPr lang="en-IN" sz="2400" dirty="0">
                <a:solidFill>
                  <a:srgbClr val="1B1C1D"/>
                </a:solidFill>
                <a:latin typeface="Tw Cen MT" panose="020B0602020104020603" pitchFamily="34" charset="0"/>
              </a:rPr>
              <a:t> Global Remote Patient Monitoring (RPM) and Healthcare IoT.</a:t>
            </a:r>
            <a:endParaRPr lang="en-IN" sz="2400" dirty="0">
              <a:solidFill>
                <a:srgbClr val="000000"/>
              </a:solidFill>
              <a:latin typeface="Tw Cen MT" panose="020B0602020104020603" pitchFamily="34" charset="0"/>
            </a:endParaRPr>
          </a:p>
          <a:p>
            <a:pPr algn="just" fontAlgn="base">
              <a:buFont typeface="Arial" panose="020B0604020202020204" pitchFamily="34" charset="0"/>
              <a:buChar char="•"/>
            </a:pPr>
            <a:r>
              <a:rPr lang="en-IN" sz="2400" b="1" dirty="0">
                <a:solidFill>
                  <a:srgbClr val="1B1C1D"/>
                </a:solidFill>
                <a:latin typeface="Tw Cen MT" panose="020B0602020104020603" pitchFamily="34" charset="0"/>
              </a:rPr>
              <a:t>Segments :</a:t>
            </a:r>
            <a:r>
              <a:rPr lang="en-IN" sz="2400" b="0" i="0" u="none" strike="noStrike" dirty="0">
                <a:solidFill>
                  <a:srgbClr val="1B1C1D"/>
                </a:solidFill>
                <a:effectLst/>
                <a:latin typeface="Tw Cen MT" panose="020B0602020104020603" pitchFamily="34" charset="0"/>
              </a:rPr>
              <a:t> High-priority focusing on ICU/Hospital Wards and Elderly Care Facilities.</a:t>
            </a:r>
            <a:endParaRPr lang="en-IN" sz="2400" b="0" i="0" u="none" strike="noStrike" dirty="0">
              <a:solidFill>
                <a:srgbClr val="000000"/>
              </a:solidFill>
              <a:effectLst/>
              <a:latin typeface="Tw Cen MT" panose="020B0602020104020603" pitchFamily="34" charset="0"/>
            </a:endParaRPr>
          </a:p>
          <a:p>
            <a:pPr algn="just" rtl="0" fontAlgn="base">
              <a:spcAft>
                <a:spcPts val="600"/>
              </a:spcAft>
              <a:buFont typeface="Arial" panose="020B0604020202020204" pitchFamily="34" charset="0"/>
              <a:buChar char="•"/>
            </a:pPr>
            <a:r>
              <a:rPr lang="en-IN" sz="2400" b="1" i="0" u="none" strike="noStrike" dirty="0">
                <a:solidFill>
                  <a:srgbClr val="1B1C1D"/>
                </a:solidFill>
                <a:effectLst/>
                <a:latin typeface="Tw Cen MT" panose="020B0602020104020603" pitchFamily="34" charset="0"/>
              </a:rPr>
              <a:t>Driver:</a:t>
            </a:r>
            <a:r>
              <a:rPr lang="en-IN" sz="2400" b="0" i="0" u="none" strike="noStrike" dirty="0">
                <a:solidFill>
                  <a:srgbClr val="1B1C1D"/>
                </a:solidFill>
                <a:effectLst/>
                <a:latin typeface="Tw Cen MT" panose="020B0602020104020603" pitchFamily="34" charset="0"/>
              </a:rPr>
              <a:t> Growing demand for continuous, preventative monitoring solutions.</a:t>
            </a:r>
            <a:endParaRPr lang="en-IN" sz="2400" b="0" i="0" u="none" strike="noStrike" dirty="0">
              <a:solidFill>
                <a:srgbClr val="000000"/>
              </a:solidFill>
              <a:effectLst/>
              <a:latin typeface="Tw Cen MT" panose="020B0602020104020603" pitchFamily="34" charset="0"/>
            </a:endParaRPr>
          </a:p>
        </p:txBody>
      </p:sp>
      <p:sp>
        <p:nvSpPr>
          <p:cNvPr id="7" name="TextBox 6">
            <a:extLst>
              <a:ext uri="{FF2B5EF4-FFF2-40B4-BE49-F238E27FC236}">
                <a16:creationId xmlns:a16="http://schemas.microsoft.com/office/drawing/2014/main" id="{E9506B7D-5B3C-3728-F4C9-443910A77766}"/>
              </a:ext>
            </a:extLst>
          </p:cNvPr>
          <p:cNvSpPr txBox="1"/>
          <p:nvPr/>
        </p:nvSpPr>
        <p:spPr>
          <a:xfrm>
            <a:off x="2688771" y="522905"/>
            <a:ext cx="6814457" cy="523220"/>
          </a:xfrm>
          <a:prstGeom prst="rect">
            <a:avLst/>
          </a:prstGeom>
          <a:noFill/>
        </p:spPr>
        <p:txBody>
          <a:bodyPr wrap="square">
            <a:spAutoFit/>
          </a:bodyPr>
          <a:lstStyle/>
          <a:p>
            <a:pPr rtl="0">
              <a:spcBef>
                <a:spcPts val="600"/>
              </a:spcBef>
              <a:spcAft>
                <a:spcPts val="600"/>
              </a:spcAft>
              <a:buNone/>
            </a:pPr>
            <a:r>
              <a:rPr lang="en-IN" sz="2800" b="1" i="0" u="none" strike="noStrike" dirty="0">
                <a:solidFill>
                  <a:srgbClr val="1B1C1D"/>
                </a:solidFill>
                <a:effectLst/>
                <a:latin typeface="Montserrat Black" pitchFamily="2" charset="0"/>
              </a:rPr>
              <a:t>2. Target Market Size / Demand</a:t>
            </a:r>
            <a:endParaRPr lang="en-IN" sz="2800" b="1" dirty="0">
              <a:effectLst/>
              <a:latin typeface="Montserrat Black" pitchFamily="2" charset="0"/>
            </a:endParaRPr>
          </a:p>
        </p:txBody>
      </p:sp>
      <p:pic>
        <p:nvPicPr>
          <p:cNvPr id="13" name="Picture 12">
            <a:extLst>
              <a:ext uri="{FF2B5EF4-FFF2-40B4-BE49-F238E27FC236}">
                <a16:creationId xmlns:a16="http://schemas.microsoft.com/office/drawing/2014/main" id="{55BFC610-78BA-BE65-D49D-28089403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0058" y="1349828"/>
            <a:ext cx="3482069" cy="5225144"/>
          </a:xfrm>
          <a:prstGeom prst="rect">
            <a:avLst/>
          </a:prstGeom>
        </p:spPr>
      </p:pic>
    </p:spTree>
    <p:extLst>
      <p:ext uri="{BB962C8B-B14F-4D97-AF65-F5344CB8AC3E}">
        <p14:creationId xmlns:p14="http://schemas.microsoft.com/office/powerpoint/2010/main" val="352003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B1D956-35F8-061F-3A8E-F71508F629B9}"/>
              </a:ext>
            </a:extLst>
          </p:cNvPr>
          <p:cNvSpPr txBox="1"/>
          <p:nvPr/>
        </p:nvSpPr>
        <p:spPr>
          <a:xfrm>
            <a:off x="961191" y="1997839"/>
            <a:ext cx="6074229" cy="2862322"/>
          </a:xfrm>
          <a:prstGeom prst="rect">
            <a:avLst/>
          </a:prstGeom>
          <a:noFill/>
        </p:spPr>
        <p:txBody>
          <a:bodyPr wrap="square">
            <a:spAutoFit/>
          </a:bodyPr>
          <a:lstStyle/>
          <a:p>
            <a:pPr algn="just" rtl="0" fontAlgn="base">
              <a:buFont typeface="Arial" panose="020B0604020202020204" pitchFamily="34" charset="0"/>
              <a:buChar char="•"/>
            </a:pPr>
            <a:r>
              <a:rPr lang="en-US" sz="2000" b="1" i="0" u="none" strike="noStrike" dirty="0">
                <a:solidFill>
                  <a:srgbClr val="1B1C1D"/>
                </a:solidFill>
                <a:effectLst/>
                <a:latin typeface="Tw Cen MT" panose="020B0602020104020603" pitchFamily="34" charset="0"/>
              </a:rPr>
              <a:t>Low Unit Cost:</a:t>
            </a:r>
            <a:r>
              <a:rPr lang="en-US" sz="2000" b="0" i="0" u="none" strike="noStrike" dirty="0">
                <a:solidFill>
                  <a:srgbClr val="1B1C1D"/>
                </a:solidFill>
                <a:effectLst/>
                <a:latin typeface="Tw Cen MT" panose="020B0602020104020603" pitchFamily="34" charset="0"/>
              </a:rPr>
              <a:t> Achieved using cost-effective ESP32 microcontroller and readily available sensors.</a:t>
            </a:r>
            <a:endParaRPr lang="en-US" sz="2000" b="0" i="0" u="none" strike="noStrike" dirty="0">
              <a:solidFill>
                <a:srgbClr val="000000"/>
              </a:solidFill>
              <a:effectLst/>
              <a:latin typeface="Tw Cen MT" panose="020B0602020104020603" pitchFamily="34" charset="0"/>
            </a:endParaRPr>
          </a:p>
          <a:p>
            <a:pPr algn="just" rtl="0" fontAlgn="base">
              <a:buFont typeface="Arial" panose="020B0604020202020204" pitchFamily="34" charset="0"/>
              <a:buChar char="•"/>
            </a:pPr>
            <a:r>
              <a:rPr lang="en-US" sz="2000" b="1" i="0" u="none" strike="noStrike" dirty="0">
                <a:solidFill>
                  <a:srgbClr val="1B1C1D"/>
                </a:solidFill>
                <a:effectLst/>
                <a:latin typeface="Tw Cen MT" panose="020B0602020104020603" pitchFamily="34" charset="0"/>
              </a:rPr>
              <a:t>Software Efficiency:</a:t>
            </a:r>
            <a:r>
              <a:rPr lang="en-US" sz="2000" b="0" i="0" u="none" strike="noStrike" dirty="0">
                <a:solidFill>
                  <a:srgbClr val="1B1C1D"/>
                </a:solidFill>
                <a:effectLst/>
                <a:latin typeface="Tw Cen MT" panose="020B0602020104020603" pitchFamily="34" charset="0"/>
              </a:rPr>
              <a:t> Built on open-source frameworks for low development/maintenance costs.</a:t>
            </a:r>
            <a:endParaRPr lang="en-US" sz="2000" b="0" i="0" u="none" strike="noStrike" dirty="0">
              <a:solidFill>
                <a:srgbClr val="000000"/>
              </a:solidFill>
              <a:effectLst/>
              <a:latin typeface="Tw Cen MT" panose="020B0602020104020603" pitchFamily="34" charset="0"/>
            </a:endParaRPr>
          </a:p>
          <a:p>
            <a:pPr algn="just" rtl="0" fontAlgn="base">
              <a:buFont typeface="Arial" panose="020B0604020202020204" pitchFamily="34" charset="0"/>
              <a:buChar char="•"/>
            </a:pPr>
            <a:r>
              <a:rPr lang="en-US" sz="2000" b="1" i="0" u="none" strike="noStrike" dirty="0">
                <a:solidFill>
                  <a:srgbClr val="1B1C1D"/>
                </a:solidFill>
                <a:effectLst/>
                <a:latin typeface="Tw Cen MT" panose="020B0602020104020603" pitchFamily="34" charset="0"/>
              </a:rPr>
              <a:t>Scalability:</a:t>
            </a:r>
            <a:r>
              <a:rPr lang="en-US" sz="2000" b="0" i="0" u="none" strike="noStrike" dirty="0">
                <a:solidFill>
                  <a:srgbClr val="1B1C1D"/>
                </a:solidFill>
                <a:effectLst/>
                <a:latin typeface="Tw Cen MT" panose="020B0602020104020603" pitchFamily="34" charset="0"/>
              </a:rPr>
              <a:t> Highly scalable due to our modular architecture and dual-mode communication (ESP-NOW mesh + Wi-Fi cloud).</a:t>
            </a:r>
            <a:endParaRPr lang="en-US" sz="2000" b="0" i="0" u="none" strike="noStrike" dirty="0">
              <a:solidFill>
                <a:srgbClr val="000000"/>
              </a:solidFill>
              <a:effectLst/>
              <a:latin typeface="Tw Cen MT" panose="020B0602020104020603" pitchFamily="34" charset="0"/>
            </a:endParaRPr>
          </a:p>
          <a:p>
            <a:pPr algn="just" rtl="0" fontAlgn="base">
              <a:spcAft>
                <a:spcPts val="600"/>
              </a:spcAft>
              <a:buFont typeface="Arial" panose="020B0604020202020204" pitchFamily="34" charset="0"/>
              <a:buChar char="•"/>
            </a:pPr>
            <a:r>
              <a:rPr lang="en-US" sz="2000" b="1" i="0" u="none" strike="noStrike" dirty="0">
                <a:solidFill>
                  <a:srgbClr val="1B1C1D"/>
                </a:solidFill>
                <a:effectLst/>
                <a:latin typeface="Tw Cen MT" panose="020B0602020104020603" pitchFamily="34" charset="0"/>
              </a:rPr>
              <a:t>Future Growth:</a:t>
            </a:r>
            <a:r>
              <a:rPr lang="en-US" sz="2000" b="0" i="0" u="none" strike="noStrike" dirty="0">
                <a:solidFill>
                  <a:srgbClr val="1B1C1D"/>
                </a:solidFill>
                <a:effectLst/>
                <a:latin typeface="Tw Cen MT" panose="020B0602020104020603" pitchFamily="34" charset="0"/>
              </a:rPr>
              <a:t> Easy expansion into home healthcare and integration of advanced predictive analytics.</a:t>
            </a:r>
            <a:endParaRPr lang="en-US" sz="2000" b="0" i="0" u="none" strike="noStrike" dirty="0">
              <a:solidFill>
                <a:srgbClr val="000000"/>
              </a:solidFill>
              <a:effectLst/>
              <a:latin typeface="Tw Cen MT" panose="020B0602020104020603" pitchFamily="34" charset="0"/>
            </a:endParaRPr>
          </a:p>
        </p:txBody>
      </p:sp>
      <p:sp>
        <p:nvSpPr>
          <p:cNvPr id="7" name="TextBox 6">
            <a:extLst>
              <a:ext uri="{FF2B5EF4-FFF2-40B4-BE49-F238E27FC236}">
                <a16:creationId xmlns:a16="http://schemas.microsoft.com/office/drawing/2014/main" id="{E937EE34-006F-1135-D23D-7ED961819BB3}"/>
              </a:ext>
            </a:extLst>
          </p:cNvPr>
          <p:cNvSpPr txBox="1"/>
          <p:nvPr/>
        </p:nvSpPr>
        <p:spPr>
          <a:xfrm>
            <a:off x="2286000" y="577334"/>
            <a:ext cx="7620000" cy="523220"/>
          </a:xfrm>
          <a:prstGeom prst="rect">
            <a:avLst/>
          </a:prstGeom>
          <a:noFill/>
        </p:spPr>
        <p:txBody>
          <a:bodyPr wrap="square">
            <a:spAutoFit/>
          </a:bodyPr>
          <a:lstStyle/>
          <a:p>
            <a:pPr rtl="0">
              <a:spcBef>
                <a:spcPts val="600"/>
              </a:spcBef>
              <a:spcAft>
                <a:spcPts val="600"/>
              </a:spcAft>
              <a:buNone/>
            </a:pPr>
            <a:r>
              <a:rPr lang="en-US" sz="2800" b="1" i="0" u="none" strike="noStrike" dirty="0">
                <a:solidFill>
                  <a:srgbClr val="1B1C1D"/>
                </a:solidFill>
                <a:effectLst/>
                <a:latin typeface="Montserrat Black" pitchFamily="2" charset="0"/>
              </a:rPr>
              <a:t>Cost Estimates / Scalability Potential</a:t>
            </a:r>
            <a:endParaRPr lang="en-US" sz="2800" b="1" dirty="0">
              <a:effectLst/>
              <a:latin typeface="Montserrat Black" pitchFamily="2" charset="0"/>
            </a:endParaRPr>
          </a:p>
        </p:txBody>
      </p:sp>
      <p:pic>
        <p:nvPicPr>
          <p:cNvPr id="9" name="Picture 8">
            <a:extLst>
              <a:ext uri="{FF2B5EF4-FFF2-40B4-BE49-F238E27FC236}">
                <a16:creationId xmlns:a16="http://schemas.microsoft.com/office/drawing/2014/main" id="{D2D9D5F4-0183-EF97-543B-C0791BB25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408" y="1398403"/>
            <a:ext cx="3257184" cy="4887686"/>
          </a:xfrm>
          <a:prstGeom prst="rect">
            <a:avLst/>
          </a:prstGeom>
        </p:spPr>
      </p:pic>
    </p:spTree>
    <p:extLst>
      <p:ext uri="{BB962C8B-B14F-4D97-AF65-F5344CB8AC3E}">
        <p14:creationId xmlns:p14="http://schemas.microsoft.com/office/powerpoint/2010/main" val="35457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8D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936ECA-E269-67AF-8532-91DDE0B96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895" y="1517904"/>
            <a:ext cx="6452209" cy="4828032"/>
          </a:xfrm>
          <a:prstGeom prst="rect">
            <a:avLst/>
          </a:prstGeom>
        </p:spPr>
      </p:pic>
      <p:sp>
        <p:nvSpPr>
          <p:cNvPr id="4" name="TextBox 3">
            <a:extLst>
              <a:ext uri="{FF2B5EF4-FFF2-40B4-BE49-F238E27FC236}">
                <a16:creationId xmlns:a16="http://schemas.microsoft.com/office/drawing/2014/main" id="{1F3E2DF9-4303-6D1E-0BED-ADB6618AA09A}"/>
              </a:ext>
            </a:extLst>
          </p:cNvPr>
          <p:cNvSpPr txBox="1"/>
          <p:nvPr/>
        </p:nvSpPr>
        <p:spPr>
          <a:xfrm>
            <a:off x="1304543" y="376166"/>
            <a:ext cx="9582912" cy="523220"/>
          </a:xfrm>
          <a:prstGeom prst="rect">
            <a:avLst/>
          </a:prstGeom>
          <a:noFill/>
        </p:spPr>
        <p:txBody>
          <a:bodyPr wrap="square">
            <a:spAutoFit/>
          </a:bodyPr>
          <a:lstStyle/>
          <a:p>
            <a:pPr rtl="0">
              <a:spcBef>
                <a:spcPts val="600"/>
              </a:spcBef>
              <a:spcAft>
                <a:spcPts val="600"/>
              </a:spcAft>
              <a:buNone/>
            </a:pPr>
            <a:r>
              <a:rPr lang="en-US" sz="2800" b="1" dirty="0">
                <a:solidFill>
                  <a:srgbClr val="1B1C1D"/>
                </a:solidFill>
                <a:latin typeface="Montserrat Black" pitchFamily="2" charset="0"/>
              </a:rPr>
              <a:t>TESTING ESP-NOW PROTOCOL – MANY TO ONE</a:t>
            </a:r>
            <a:endParaRPr lang="en-US" sz="2800" b="1" dirty="0">
              <a:effectLst/>
              <a:latin typeface="Montserrat Black" pitchFamily="2" charset="0"/>
            </a:endParaRPr>
          </a:p>
        </p:txBody>
      </p:sp>
    </p:spTree>
    <p:extLst>
      <p:ext uri="{BB962C8B-B14F-4D97-AF65-F5344CB8AC3E}">
        <p14:creationId xmlns:p14="http://schemas.microsoft.com/office/powerpoint/2010/main" val="306684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0F4DE"/>
        </a:solidFill>
        <a:effectLst/>
      </p:bgPr>
    </p:bg>
    <p:spTree>
      <p:nvGrpSpPr>
        <p:cNvPr id="1" name="">
          <a:extLst>
            <a:ext uri="{FF2B5EF4-FFF2-40B4-BE49-F238E27FC236}">
              <a16:creationId xmlns:a16="http://schemas.microsoft.com/office/drawing/2014/main" id="{0B68C87C-9385-4D95-EA92-8D30659BF9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44D6B9-902B-8230-3954-B853F1A80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0" y="2093976"/>
            <a:ext cx="7396480" cy="4160520"/>
          </a:xfrm>
          <a:prstGeom prst="rect">
            <a:avLst/>
          </a:prstGeom>
        </p:spPr>
      </p:pic>
      <p:sp>
        <p:nvSpPr>
          <p:cNvPr id="5" name="TextBox 4">
            <a:extLst>
              <a:ext uri="{FF2B5EF4-FFF2-40B4-BE49-F238E27FC236}">
                <a16:creationId xmlns:a16="http://schemas.microsoft.com/office/drawing/2014/main" id="{58418895-C278-5BFD-C7E5-9E76033D4E6B}"/>
              </a:ext>
            </a:extLst>
          </p:cNvPr>
          <p:cNvSpPr txBox="1"/>
          <p:nvPr/>
        </p:nvSpPr>
        <p:spPr>
          <a:xfrm>
            <a:off x="3048762" y="418838"/>
            <a:ext cx="6094476" cy="369332"/>
          </a:xfrm>
          <a:prstGeom prst="rect">
            <a:avLst/>
          </a:prstGeom>
          <a:noFill/>
        </p:spPr>
        <p:txBody>
          <a:bodyPr wrap="square">
            <a:spAutoFit/>
          </a:bodyPr>
          <a:lstStyle/>
          <a:p>
            <a:pPr rtl="0">
              <a:spcBef>
                <a:spcPts val="600"/>
              </a:spcBef>
              <a:spcAft>
                <a:spcPts val="600"/>
              </a:spcAft>
              <a:buNone/>
            </a:pPr>
            <a:r>
              <a:rPr lang="en-US" sz="1800" b="1" dirty="0">
                <a:solidFill>
                  <a:srgbClr val="1B1C1D"/>
                </a:solidFill>
                <a:latin typeface="Montserrat Black" pitchFamily="2" charset="0"/>
              </a:rPr>
              <a:t>TESTING ESP-NOW PROTOCOL – ONE TO MANY</a:t>
            </a:r>
            <a:endParaRPr lang="en-US" sz="1800" b="1" dirty="0">
              <a:effectLst/>
              <a:latin typeface="Montserrat Black" pitchFamily="2" charset="0"/>
            </a:endParaRPr>
          </a:p>
        </p:txBody>
      </p:sp>
    </p:spTree>
    <p:extLst>
      <p:ext uri="{BB962C8B-B14F-4D97-AF65-F5344CB8AC3E}">
        <p14:creationId xmlns:p14="http://schemas.microsoft.com/office/powerpoint/2010/main" val="157491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F6B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998B8-64C5-B84C-E105-EE75EC2FD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23" y="1429918"/>
            <a:ext cx="8730754" cy="4908660"/>
          </a:xfrm>
          <a:prstGeom prst="rect">
            <a:avLst/>
          </a:prstGeom>
        </p:spPr>
      </p:pic>
      <p:sp>
        <p:nvSpPr>
          <p:cNvPr id="7" name="TextBox 6">
            <a:extLst>
              <a:ext uri="{FF2B5EF4-FFF2-40B4-BE49-F238E27FC236}">
                <a16:creationId xmlns:a16="http://schemas.microsoft.com/office/drawing/2014/main" id="{79A61AF2-2296-7678-4A39-34ABDC568517}"/>
              </a:ext>
            </a:extLst>
          </p:cNvPr>
          <p:cNvSpPr txBox="1"/>
          <p:nvPr/>
        </p:nvSpPr>
        <p:spPr>
          <a:xfrm>
            <a:off x="2196846" y="519422"/>
            <a:ext cx="7239762" cy="369332"/>
          </a:xfrm>
          <a:prstGeom prst="rect">
            <a:avLst/>
          </a:prstGeom>
          <a:noFill/>
        </p:spPr>
        <p:txBody>
          <a:bodyPr wrap="square">
            <a:spAutoFit/>
          </a:bodyPr>
          <a:lstStyle/>
          <a:p>
            <a:pPr rtl="0">
              <a:spcBef>
                <a:spcPts val="600"/>
              </a:spcBef>
              <a:spcAft>
                <a:spcPts val="600"/>
              </a:spcAft>
              <a:buNone/>
            </a:pPr>
            <a:r>
              <a:rPr lang="en-US" sz="1800" b="1" dirty="0">
                <a:solidFill>
                  <a:srgbClr val="1B1C1D"/>
                </a:solidFill>
                <a:latin typeface="Montserrat Black" pitchFamily="2" charset="0"/>
              </a:rPr>
              <a:t>RECIEVING SENSOR DATA USING ESP NOW PROTOCOL </a:t>
            </a:r>
            <a:endParaRPr lang="en-US" sz="1800" b="1" dirty="0">
              <a:effectLst/>
              <a:latin typeface="Montserrat Black" pitchFamily="2" charset="0"/>
            </a:endParaRPr>
          </a:p>
        </p:txBody>
      </p:sp>
      <p:sp>
        <p:nvSpPr>
          <p:cNvPr id="9" name="Rectangle 8">
            <a:extLst>
              <a:ext uri="{FF2B5EF4-FFF2-40B4-BE49-F238E27FC236}">
                <a16:creationId xmlns:a16="http://schemas.microsoft.com/office/drawing/2014/main" id="{57E9522B-B2E9-40E2-7D13-3D658D28FD3C}"/>
              </a:ext>
            </a:extLst>
          </p:cNvPr>
          <p:cNvSpPr/>
          <p:nvPr/>
        </p:nvSpPr>
        <p:spPr>
          <a:xfrm>
            <a:off x="2562225" y="2457451"/>
            <a:ext cx="5619750" cy="3181349"/>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733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9FF70"/>
        </a:solidFill>
        <a:effectLst/>
      </p:bgPr>
    </p:bg>
    <p:spTree>
      <p:nvGrpSpPr>
        <p:cNvPr id="1" name="">
          <a:extLst>
            <a:ext uri="{FF2B5EF4-FFF2-40B4-BE49-F238E27FC236}">
              <a16:creationId xmlns:a16="http://schemas.microsoft.com/office/drawing/2014/main" id="{DE617E1F-5FC6-28AC-A030-C24B92D2855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EBF49A8-4215-7A8D-E700-33EEA2C30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5889"/>
            <a:ext cx="12192000" cy="4274820"/>
          </a:xfrm>
          <a:prstGeom prst="rect">
            <a:avLst/>
          </a:prstGeom>
        </p:spPr>
      </p:pic>
      <p:sp>
        <p:nvSpPr>
          <p:cNvPr id="8" name="Rectangle 7">
            <a:extLst>
              <a:ext uri="{FF2B5EF4-FFF2-40B4-BE49-F238E27FC236}">
                <a16:creationId xmlns:a16="http://schemas.microsoft.com/office/drawing/2014/main" id="{35627A40-79FD-8EF6-67CA-B570F15F6F3E}"/>
              </a:ext>
            </a:extLst>
          </p:cNvPr>
          <p:cNvSpPr/>
          <p:nvPr/>
        </p:nvSpPr>
        <p:spPr>
          <a:xfrm>
            <a:off x="8039289" y="2505074"/>
            <a:ext cx="3019235" cy="1352551"/>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68B93B1-5727-5B8A-A01B-C79A208A1C2C}"/>
              </a:ext>
            </a:extLst>
          </p:cNvPr>
          <p:cNvSpPr/>
          <p:nvPr/>
        </p:nvSpPr>
        <p:spPr>
          <a:xfrm>
            <a:off x="742949" y="2105024"/>
            <a:ext cx="2733676" cy="1038225"/>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3DDB973-B178-FCE8-9BE3-F011B33E724A}"/>
              </a:ext>
            </a:extLst>
          </p:cNvPr>
          <p:cNvSpPr txBox="1"/>
          <p:nvPr/>
        </p:nvSpPr>
        <p:spPr>
          <a:xfrm>
            <a:off x="3285934" y="372665"/>
            <a:ext cx="5620131" cy="369332"/>
          </a:xfrm>
          <a:prstGeom prst="rect">
            <a:avLst/>
          </a:prstGeom>
          <a:noFill/>
        </p:spPr>
        <p:txBody>
          <a:bodyPr wrap="square">
            <a:spAutoFit/>
          </a:bodyPr>
          <a:lstStyle/>
          <a:p>
            <a:pPr rtl="0">
              <a:spcBef>
                <a:spcPts val="600"/>
              </a:spcBef>
              <a:spcAft>
                <a:spcPts val="600"/>
              </a:spcAft>
              <a:buNone/>
            </a:pPr>
            <a:r>
              <a:rPr lang="en-US" b="1" dirty="0">
                <a:solidFill>
                  <a:srgbClr val="1B1C1D"/>
                </a:solidFill>
                <a:effectLst/>
                <a:latin typeface="Montserrat Black" pitchFamily="2" charset="0"/>
              </a:rPr>
              <a:t>TESTING LATENCY OF ESP-NOW PROTOCOL</a:t>
            </a:r>
            <a:endParaRPr lang="en-US" sz="1800" b="1" dirty="0">
              <a:effectLst/>
              <a:latin typeface="Montserrat Black" pitchFamily="2" charset="0"/>
            </a:endParaRPr>
          </a:p>
        </p:txBody>
      </p:sp>
    </p:spTree>
    <p:extLst>
      <p:ext uri="{BB962C8B-B14F-4D97-AF65-F5344CB8AC3E}">
        <p14:creationId xmlns:p14="http://schemas.microsoft.com/office/powerpoint/2010/main" val="397176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2C39A"/>
        </a:solidFill>
        <a:effectLst/>
      </p:bgPr>
    </p:bg>
    <p:spTree>
      <p:nvGrpSpPr>
        <p:cNvPr id="1" name="">
          <a:extLst>
            <a:ext uri="{FF2B5EF4-FFF2-40B4-BE49-F238E27FC236}">
              <a16:creationId xmlns:a16="http://schemas.microsoft.com/office/drawing/2014/main" id="{0982121D-1C61-91AB-DB7E-0368EBAE2B0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8A2A438-2F48-1376-D54E-C552EF0D5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75" y="1943100"/>
            <a:ext cx="9408250" cy="3316224"/>
          </a:xfrm>
          <a:prstGeom prst="rect">
            <a:avLst/>
          </a:prstGeom>
        </p:spPr>
      </p:pic>
      <p:sp>
        <p:nvSpPr>
          <p:cNvPr id="2" name="Rectangle 1">
            <a:extLst>
              <a:ext uri="{FF2B5EF4-FFF2-40B4-BE49-F238E27FC236}">
                <a16:creationId xmlns:a16="http://schemas.microsoft.com/office/drawing/2014/main" id="{F2A39585-BFAB-2F2C-4AC6-37D6AFD5F7DA}"/>
              </a:ext>
            </a:extLst>
          </p:cNvPr>
          <p:cNvSpPr/>
          <p:nvPr/>
        </p:nvSpPr>
        <p:spPr>
          <a:xfrm>
            <a:off x="3400424" y="2314576"/>
            <a:ext cx="1895475" cy="1333500"/>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E7F9C4A-0D0E-1247-C8CA-6CCC046CBD47}"/>
              </a:ext>
            </a:extLst>
          </p:cNvPr>
          <p:cNvSpPr/>
          <p:nvPr/>
        </p:nvSpPr>
        <p:spPr>
          <a:xfrm>
            <a:off x="7572375" y="2838450"/>
            <a:ext cx="1266825" cy="809625"/>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629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EDBA82-30DA-43CB-4497-2B05B4835FAC}"/>
              </a:ext>
            </a:extLst>
          </p:cNvPr>
          <p:cNvSpPr txBox="1"/>
          <p:nvPr/>
        </p:nvSpPr>
        <p:spPr>
          <a:xfrm>
            <a:off x="761543" y="982175"/>
            <a:ext cx="5685556" cy="4893647"/>
          </a:xfrm>
          <a:prstGeom prst="rect">
            <a:avLst/>
          </a:prstGeom>
          <a:noFill/>
        </p:spPr>
        <p:txBody>
          <a:bodyPr wrap="square">
            <a:spAutoFit/>
          </a:bodyPr>
          <a:lstStyle/>
          <a:p>
            <a:r>
              <a:rPr lang="en-US" sz="2400" b="1" dirty="0">
                <a:solidFill>
                  <a:schemeClr val="accent1">
                    <a:lumMod val="75000"/>
                  </a:schemeClr>
                </a:solidFill>
                <a:latin typeface="Tw Cen MT" panose="020B0602020104020603" pitchFamily="34" charset="0"/>
              </a:rPr>
              <a:t>Proposed Solution :</a:t>
            </a:r>
          </a:p>
          <a:p>
            <a:br>
              <a:rPr lang="en-US" sz="2400" b="1" dirty="0"/>
            </a:br>
            <a:r>
              <a:rPr lang="en-US" sz="2400" b="1" dirty="0">
                <a:latin typeface="Tw Cen MT" panose="020B0602020104020603" pitchFamily="34" charset="0"/>
              </a:rPr>
              <a:t>Vital Watch</a:t>
            </a:r>
            <a:r>
              <a:rPr lang="en-US" sz="2400" dirty="0">
                <a:latin typeface="Tw Cen MT" panose="020B0602020104020603" pitchFamily="34" charset="0"/>
              </a:rPr>
              <a:t> provides a smart and efficient way to continuously monitor patients’ health without requiring constant manual supervision. Each patient wears a </a:t>
            </a:r>
            <a:r>
              <a:rPr lang="en-US" sz="2400" b="1" dirty="0">
                <a:latin typeface="Tw Cen MT" panose="020B0602020104020603" pitchFamily="34" charset="0"/>
              </a:rPr>
              <a:t>Vital Watch</a:t>
            </a:r>
            <a:r>
              <a:rPr lang="en-US" sz="2400" dirty="0">
                <a:latin typeface="Tw Cen MT" panose="020B0602020104020603" pitchFamily="34" charset="0"/>
              </a:rPr>
              <a:t> that tracks key health parameters such as </a:t>
            </a:r>
            <a:r>
              <a:rPr lang="en-US" sz="2400" b="1" dirty="0">
                <a:latin typeface="Tw Cen MT" panose="020B0602020104020603" pitchFamily="34" charset="0"/>
              </a:rPr>
              <a:t>oxygen level, ECG, blood pressure, and fall detection</a:t>
            </a:r>
            <a:r>
              <a:rPr lang="en-US" sz="2400" dirty="0">
                <a:latin typeface="Tw Cen MT" panose="020B0602020104020603" pitchFamily="34" charset="0"/>
              </a:rPr>
              <a:t>. These watches communicate wirelessly with a nurse’s device using the </a:t>
            </a:r>
            <a:r>
              <a:rPr lang="en-US" sz="2400" b="1" dirty="0">
                <a:latin typeface="Tw Cen MT" panose="020B0602020104020603" pitchFamily="34" charset="0"/>
              </a:rPr>
              <a:t>ESP-NOW protocol</a:t>
            </a:r>
            <a:r>
              <a:rPr lang="en-US" sz="2400" dirty="0">
                <a:latin typeface="Tw Cen MT" panose="020B0602020104020603" pitchFamily="34" charset="0"/>
              </a:rPr>
              <a:t>, which allows real-time data transfer </a:t>
            </a:r>
            <a:r>
              <a:rPr lang="en-US" sz="2400" b="1" dirty="0">
                <a:latin typeface="Tw Cen MT" panose="020B0602020104020603" pitchFamily="34" charset="0"/>
              </a:rPr>
              <a:t>without needing Wi-Fi or internet</a:t>
            </a:r>
            <a:r>
              <a:rPr lang="en-US" sz="2400" dirty="0">
                <a:latin typeface="Tw Cen MT" panose="020B0602020104020603" pitchFamily="34" charset="0"/>
              </a:rPr>
              <a:t>.</a:t>
            </a:r>
            <a:endParaRPr lang="en-IN" sz="2400" dirty="0">
              <a:latin typeface="Tw Cen MT" panose="020B0602020104020603" pitchFamily="34" charset="0"/>
            </a:endParaRPr>
          </a:p>
        </p:txBody>
      </p:sp>
      <p:pic>
        <p:nvPicPr>
          <p:cNvPr id="4" name="Picture 3">
            <a:extLst>
              <a:ext uri="{FF2B5EF4-FFF2-40B4-BE49-F238E27FC236}">
                <a16:creationId xmlns:a16="http://schemas.microsoft.com/office/drawing/2014/main" id="{F4C9A83C-6458-3034-93B3-A58F3F2FD2C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0" y="0"/>
            <a:ext cx="4572000" cy="6858001"/>
          </a:xfrm>
          <a:prstGeom prst="rect">
            <a:avLst/>
          </a:prstGeom>
        </p:spPr>
      </p:pic>
    </p:spTree>
    <p:extLst>
      <p:ext uri="{BB962C8B-B14F-4D97-AF65-F5344CB8AC3E}">
        <p14:creationId xmlns:p14="http://schemas.microsoft.com/office/powerpoint/2010/main" val="2765435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8C0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2CB16-A945-9539-3C31-93DE5F91FAC3}"/>
              </a:ext>
            </a:extLst>
          </p:cNvPr>
          <p:cNvSpPr txBox="1"/>
          <p:nvPr/>
        </p:nvSpPr>
        <p:spPr>
          <a:xfrm>
            <a:off x="761999" y="1534885"/>
            <a:ext cx="6531429"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w Cen MT" panose="020B0602020104020603" pitchFamily="34" charset="0"/>
              </a:rPr>
              <a:t>Functional prototype of Vital Watch with ECG, SpO₂, heart rate, and pressure monitoring.</a:t>
            </a:r>
          </a:p>
          <a:p>
            <a:pPr marL="285750" indent="-285750" algn="just">
              <a:buFont typeface="Arial" panose="020B0604020202020204" pitchFamily="34" charset="0"/>
              <a:buChar char="•"/>
            </a:pPr>
            <a:r>
              <a:rPr lang="en-US" dirty="0">
                <a:latin typeface="Tw Cen MT" panose="020B0602020104020603" pitchFamily="34" charset="0"/>
              </a:rPr>
              <a:t>Custom-designed PCBs for both the wearable device and hub station.</a:t>
            </a:r>
          </a:p>
          <a:p>
            <a:pPr marL="285750" indent="-285750" algn="just">
              <a:buFont typeface="Arial" panose="020B0604020202020204" pitchFamily="34" charset="0"/>
              <a:buChar char="•"/>
            </a:pPr>
            <a:r>
              <a:rPr lang="en-US" dirty="0">
                <a:latin typeface="Tw Cen MT" panose="020B0602020104020603" pitchFamily="34" charset="0"/>
              </a:rPr>
              <a:t>ESP-NOW protocol tested in all modes: one-to-one, one-to-many, many-to-one, many-to-many.</a:t>
            </a:r>
          </a:p>
          <a:p>
            <a:pPr marL="285750" indent="-285750" algn="just">
              <a:buFont typeface="Arial" panose="020B0604020202020204" pitchFamily="34" charset="0"/>
              <a:buChar char="•"/>
            </a:pPr>
            <a:r>
              <a:rPr lang="en-US" dirty="0">
                <a:latin typeface="Tw Cen MT" panose="020B0602020104020603" pitchFamily="34" charset="0"/>
              </a:rPr>
              <a:t>Achieved low-latency communication with an average delay of ~4 </a:t>
            </a:r>
            <a:r>
              <a:rPr lang="en-US" dirty="0" err="1">
                <a:latin typeface="Tw Cen MT" panose="020B0602020104020603" pitchFamily="34" charset="0"/>
              </a:rPr>
              <a:t>ms.</a:t>
            </a:r>
            <a:endParaRPr lang="en-US" dirty="0">
              <a:latin typeface="Tw Cen MT" panose="020B0602020104020603" pitchFamily="34" charset="0"/>
            </a:endParaRPr>
          </a:p>
          <a:p>
            <a:pPr marL="285750" indent="-285750" algn="just">
              <a:buFont typeface="Arial" panose="020B0604020202020204" pitchFamily="34" charset="0"/>
              <a:buChar char="•"/>
            </a:pPr>
            <a:r>
              <a:rPr lang="en-US" dirty="0">
                <a:latin typeface="Tw Cen MT" panose="020B0602020104020603" pitchFamily="34" charset="0"/>
              </a:rPr>
              <a:t>Developed and tested repeater module to boost signal and reduce interference from medical equipment</a:t>
            </a:r>
          </a:p>
          <a:p>
            <a:pPr marL="285750" indent="-285750" algn="just">
              <a:buFont typeface="Arial" panose="020B0604020202020204" pitchFamily="34" charset="0"/>
              <a:buChar char="•"/>
            </a:pPr>
            <a:r>
              <a:rPr lang="en-US" dirty="0">
                <a:latin typeface="Tw Cen MT" panose="020B0602020104020603" pitchFamily="34" charset="0"/>
              </a:rPr>
              <a:t>Implemented AES-128 encryption for secure data transfer.</a:t>
            </a:r>
          </a:p>
          <a:p>
            <a:pPr marL="285750" indent="-285750" algn="just">
              <a:buFont typeface="Arial" panose="020B0604020202020204" pitchFamily="34" charset="0"/>
              <a:buChar char="•"/>
            </a:pPr>
            <a:r>
              <a:rPr lang="en-US" dirty="0">
                <a:latin typeface="Tw Cen MT" panose="020B0602020104020603" pitchFamily="34" charset="0"/>
              </a:rPr>
              <a:t>Hybrid connectivity switching validated: ESP-NOW to Wi-Fi to GSM.</a:t>
            </a:r>
          </a:p>
          <a:p>
            <a:pPr marL="285750" indent="-285750" algn="just">
              <a:buFont typeface="Arial" panose="020B0604020202020204" pitchFamily="34" charset="0"/>
              <a:buChar char="•"/>
            </a:pPr>
            <a:r>
              <a:rPr lang="en-US" dirty="0">
                <a:latin typeface="Tw Cen MT" panose="020B0602020104020603" pitchFamily="34" charset="0"/>
              </a:rPr>
              <a:t>Real-time dashboard with live vitals, packet count, and transmission monitoring.</a:t>
            </a:r>
          </a:p>
          <a:p>
            <a:pPr marL="285750" indent="-285750" algn="just">
              <a:buFont typeface="Arial" panose="020B0604020202020204" pitchFamily="34" charset="0"/>
              <a:buChar char="•"/>
            </a:pPr>
            <a:r>
              <a:rPr lang="en-US" dirty="0">
                <a:latin typeface="Tw Cen MT" panose="020B0602020104020603" pitchFamily="34" charset="0"/>
              </a:rPr>
              <a:t>Local alert system (buzzer/vibration) and remote SMS-based emergency alerts</a:t>
            </a:r>
            <a:endParaRPr lang="en-IN" dirty="0">
              <a:latin typeface="Tw Cen MT" panose="020B0602020104020603" pitchFamily="34" charset="0"/>
            </a:endParaRPr>
          </a:p>
        </p:txBody>
      </p:sp>
      <p:sp>
        <p:nvSpPr>
          <p:cNvPr id="5" name="TextBox 4">
            <a:extLst>
              <a:ext uri="{FF2B5EF4-FFF2-40B4-BE49-F238E27FC236}">
                <a16:creationId xmlns:a16="http://schemas.microsoft.com/office/drawing/2014/main" id="{9210D0E1-32EE-8F6B-039B-7C72470B3E19}"/>
              </a:ext>
            </a:extLst>
          </p:cNvPr>
          <p:cNvSpPr txBox="1"/>
          <p:nvPr/>
        </p:nvSpPr>
        <p:spPr>
          <a:xfrm>
            <a:off x="761999" y="391172"/>
            <a:ext cx="6656614" cy="523220"/>
          </a:xfrm>
          <a:prstGeom prst="rect">
            <a:avLst/>
          </a:prstGeom>
          <a:noFill/>
        </p:spPr>
        <p:txBody>
          <a:bodyPr wrap="square" rtlCol="0">
            <a:spAutoFit/>
          </a:bodyPr>
          <a:lstStyle/>
          <a:p>
            <a:r>
              <a:rPr lang="en-IN" sz="2800" dirty="0">
                <a:latin typeface="Montserrat Black" pitchFamily="2" charset="0"/>
              </a:rPr>
              <a:t>ROADMAP :</a:t>
            </a:r>
          </a:p>
        </p:txBody>
      </p:sp>
    </p:spTree>
    <p:extLst>
      <p:ext uri="{BB962C8B-B14F-4D97-AF65-F5344CB8AC3E}">
        <p14:creationId xmlns:p14="http://schemas.microsoft.com/office/powerpoint/2010/main" val="174422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F2FB"/>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02545A-7793-5EBD-3417-198367A1348B}"/>
              </a:ext>
            </a:extLst>
          </p:cNvPr>
          <p:cNvSpPr txBox="1"/>
          <p:nvPr/>
        </p:nvSpPr>
        <p:spPr>
          <a:xfrm>
            <a:off x="511629" y="1740263"/>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a:latin typeface="Tw Cen MT" panose="020B0602020104020603" pitchFamily="34" charset="0"/>
              </a:rPr>
              <a:t>Field testing with elderly users and rural clinics.</a:t>
            </a:r>
          </a:p>
          <a:p>
            <a:pPr marL="285750" indent="-285750">
              <a:buFont typeface="Arial" panose="020B0604020202020204" pitchFamily="34" charset="0"/>
              <a:buChar char="•"/>
            </a:pPr>
            <a:r>
              <a:rPr lang="en-IN" dirty="0">
                <a:latin typeface="Tw Cen MT" panose="020B0602020104020603" pitchFamily="34" charset="0"/>
              </a:rPr>
              <a:t>BLE integration for Android app connectivity.</a:t>
            </a:r>
          </a:p>
          <a:p>
            <a:pPr marL="285750" indent="-285750">
              <a:buFont typeface="Arial" panose="020B0604020202020204" pitchFamily="34" charset="0"/>
              <a:buChar char="•"/>
            </a:pPr>
            <a:r>
              <a:rPr lang="en-IN" dirty="0">
                <a:latin typeface="Tw Cen MT" panose="020B0602020104020603" pitchFamily="34" charset="0"/>
              </a:rPr>
              <a:t>PCB size and power optimization.</a:t>
            </a:r>
          </a:p>
        </p:txBody>
      </p:sp>
      <p:sp>
        <p:nvSpPr>
          <p:cNvPr id="9" name="TextBox 8">
            <a:extLst>
              <a:ext uri="{FF2B5EF4-FFF2-40B4-BE49-F238E27FC236}">
                <a16:creationId xmlns:a16="http://schemas.microsoft.com/office/drawing/2014/main" id="{3F2919A8-7EAB-B622-EF74-76C2737A3E99}"/>
              </a:ext>
            </a:extLst>
          </p:cNvPr>
          <p:cNvSpPr txBox="1"/>
          <p:nvPr/>
        </p:nvSpPr>
        <p:spPr>
          <a:xfrm>
            <a:off x="1061357" y="657292"/>
            <a:ext cx="3102428" cy="523220"/>
          </a:xfrm>
          <a:prstGeom prst="rect">
            <a:avLst/>
          </a:prstGeom>
          <a:noFill/>
        </p:spPr>
        <p:txBody>
          <a:bodyPr wrap="square" rtlCol="0">
            <a:spAutoFit/>
          </a:bodyPr>
          <a:lstStyle/>
          <a:p>
            <a:r>
              <a:rPr lang="en-IN" sz="2800" dirty="0">
                <a:latin typeface="Montserrat Black" pitchFamily="2" charset="0"/>
              </a:rPr>
              <a:t>Next 30 Days :</a:t>
            </a:r>
          </a:p>
        </p:txBody>
      </p:sp>
      <p:sp>
        <p:nvSpPr>
          <p:cNvPr id="11" name="TextBox 10">
            <a:extLst>
              <a:ext uri="{FF2B5EF4-FFF2-40B4-BE49-F238E27FC236}">
                <a16:creationId xmlns:a16="http://schemas.microsoft.com/office/drawing/2014/main" id="{2AB2D6DD-3626-A063-DA99-0A1DA73C3B0E}"/>
              </a:ext>
            </a:extLst>
          </p:cNvPr>
          <p:cNvSpPr txBox="1"/>
          <p:nvPr/>
        </p:nvSpPr>
        <p:spPr>
          <a:xfrm>
            <a:off x="381000" y="4206745"/>
            <a:ext cx="6096000" cy="923330"/>
          </a:xfrm>
          <a:prstGeom prst="rect">
            <a:avLst/>
          </a:prstGeom>
          <a:noFill/>
        </p:spPr>
        <p:txBody>
          <a:bodyPr wrap="square">
            <a:spAutoFit/>
          </a:bodyPr>
          <a:lstStyle/>
          <a:p>
            <a:pPr marL="285750" indent="-285750">
              <a:buFont typeface="Arial" panose="020B0604020202020204" pitchFamily="34" charset="0"/>
              <a:buChar char="•"/>
            </a:pPr>
            <a:r>
              <a:rPr lang="en-IN" dirty="0" err="1">
                <a:latin typeface="Tw Cen MT" panose="020B0602020104020603" pitchFamily="34" charset="0"/>
              </a:rPr>
              <a:t>TinyML</a:t>
            </a:r>
            <a:r>
              <a:rPr lang="en-IN" dirty="0">
                <a:latin typeface="Tw Cen MT" panose="020B0602020104020603" pitchFamily="34" charset="0"/>
              </a:rPr>
              <a:t>-based arrhythmia detection integration.</a:t>
            </a:r>
          </a:p>
          <a:p>
            <a:pPr marL="285750" indent="-285750">
              <a:buFont typeface="Arial" panose="020B0604020202020204" pitchFamily="34" charset="0"/>
              <a:buChar char="•"/>
            </a:pPr>
            <a:r>
              <a:rPr lang="en-IN" dirty="0">
                <a:latin typeface="Tw Cen MT" panose="020B0602020104020603" pitchFamily="34" charset="0"/>
              </a:rPr>
              <a:t>Android app development.</a:t>
            </a:r>
          </a:p>
          <a:p>
            <a:pPr marL="285750" indent="-285750">
              <a:buFont typeface="Arial" panose="020B0604020202020204" pitchFamily="34" charset="0"/>
              <a:buChar char="•"/>
            </a:pPr>
            <a:r>
              <a:rPr lang="en-IN" dirty="0">
                <a:latin typeface="Tw Cen MT" panose="020B0602020104020603" pitchFamily="34" charset="0"/>
              </a:rPr>
              <a:t>Battery life testing and improvement.</a:t>
            </a:r>
          </a:p>
        </p:txBody>
      </p:sp>
      <p:sp>
        <p:nvSpPr>
          <p:cNvPr id="13" name="TextBox 12">
            <a:extLst>
              <a:ext uri="{FF2B5EF4-FFF2-40B4-BE49-F238E27FC236}">
                <a16:creationId xmlns:a16="http://schemas.microsoft.com/office/drawing/2014/main" id="{8736BFAA-9CA8-A5A9-A98C-D9E3E31E8AD7}"/>
              </a:ext>
            </a:extLst>
          </p:cNvPr>
          <p:cNvSpPr txBox="1"/>
          <p:nvPr/>
        </p:nvSpPr>
        <p:spPr>
          <a:xfrm>
            <a:off x="5715000" y="1990754"/>
            <a:ext cx="6096000" cy="3139321"/>
          </a:xfrm>
          <a:prstGeom prst="rect">
            <a:avLst/>
          </a:prstGeom>
          <a:noFill/>
        </p:spPr>
        <p:txBody>
          <a:bodyPr wrap="square">
            <a:spAutoFit/>
          </a:bodyPr>
          <a:lstStyle/>
          <a:p>
            <a:pPr marL="285750" indent="-285750">
              <a:buFont typeface="Arial" panose="020B0604020202020204" pitchFamily="34" charset="0"/>
              <a:buChar char="•"/>
            </a:pPr>
            <a:r>
              <a:rPr lang="en-IN" dirty="0">
                <a:latin typeface="Tw Cen MT" panose="020B0602020104020603" pitchFamily="34" charset="0"/>
              </a:rPr>
              <a:t>Add fall detection (MPU6050) and GPS-based alerts</a:t>
            </a:r>
          </a:p>
          <a:p>
            <a:pPr marL="285750" indent="-285750">
              <a:buFont typeface="Arial" panose="020B0604020202020204" pitchFamily="34" charset="0"/>
              <a:buChar char="•"/>
            </a:pPr>
            <a:r>
              <a:rPr lang="en-IN" dirty="0">
                <a:latin typeface="Tw Cen MT" panose="020B0602020104020603" pitchFamily="34" charset="0"/>
              </a:rPr>
              <a:t>Large-scale pilot with 30–50 users</a:t>
            </a:r>
          </a:p>
          <a:p>
            <a:pPr marL="285750" indent="-285750">
              <a:buFont typeface="Arial" panose="020B0604020202020204" pitchFamily="34" charset="0"/>
              <a:buChar char="•"/>
            </a:pPr>
            <a:r>
              <a:rPr lang="en-IN" dirty="0">
                <a:latin typeface="Tw Cen MT" panose="020B0602020104020603" pitchFamily="34" charset="0"/>
              </a:rPr>
              <a:t>Begin regulatory documentation and pre-compliance testing</a:t>
            </a:r>
          </a:p>
          <a:p>
            <a:pPr marL="285750" indent="-285750">
              <a:buFont typeface="Arial" panose="020B0604020202020204" pitchFamily="34" charset="0"/>
              <a:buChar char="•"/>
            </a:pPr>
            <a:r>
              <a:rPr lang="en-IN" dirty="0">
                <a:latin typeface="Tw Cen MT" panose="020B0602020104020603" pitchFamily="34" charset="0"/>
              </a:rPr>
              <a:t>Long-Term Vision.</a:t>
            </a:r>
          </a:p>
          <a:p>
            <a:pPr marL="285750" indent="-285750">
              <a:buFont typeface="Arial" panose="020B0604020202020204" pitchFamily="34" charset="0"/>
              <a:buChar char="•"/>
            </a:pPr>
            <a:r>
              <a:rPr lang="en-IN" dirty="0">
                <a:latin typeface="Tw Cen MT" panose="020B0602020104020603" pitchFamily="34" charset="0"/>
              </a:rPr>
              <a:t>Scale deployment in rural health </a:t>
            </a:r>
            <a:r>
              <a:rPr lang="en-IN" dirty="0" err="1">
                <a:latin typeface="Tw Cen MT" panose="020B0602020104020603" pitchFamily="34" charset="0"/>
              </a:rPr>
              <a:t>centers</a:t>
            </a:r>
            <a:r>
              <a:rPr lang="en-IN" dirty="0">
                <a:latin typeface="Tw Cen MT" panose="020B0602020104020603" pitchFamily="34" charset="0"/>
              </a:rPr>
              <a:t> and old-age homes</a:t>
            </a:r>
          </a:p>
          <a:p>
            <a:pPr marL="285750" indent="-285750">
              <a:buFont typeface="Arial" panose="020B0604020202020204" pitchFamily="34" charset="0"/>
              <a:buChar char="•"/>
            </a:pPr>
            <a:r>
              <a:rPr lang="en-IN" dirty="0">
                <a:latin typeface="Tw Cen MT" panose="020B0602020104020603" pitchFamily="34" charset="0"/>
              </a:rPr>
              <a:t>Integrate cloud-based AI analytics for predictive health insights.</a:t>
            </a:r>
          </a:p>
          <a:p>
            <a:pPr marL="285750" indent="-285750">
              <a:buFont typeface="Arial" panose="020B0604020202020204" pitchFamily="34" charset="0"/>
              <a:buChar char="•"/>
            </a:pPr>
            <a:r>
              <a:rPr lang="en-IN" dirty="0">
                <a:latin typeface="Tw Cen MT" panose="020B0602020104020603" pitchFamily="34" charset="0"/>
              </a:rPr>
              <a:t>Launch full-feature mobile app for caregivers and hospitals</a:t>
            </a:r>
          </a:p>
          <a:p>
            <a:pPr marL="285750" indent="-285750">
              <a:buFont typeface="Arial" panose="020B0604020202020204" pitchFamily="34" charset="0"/>
              <a:buChar char="•"/>
            </a:pPr>
            <a:r>
              <a:rPr lang="en-IN" dirty="0">
                <a:latin typeface="Tw Cen MT" panose="020B0602020104020603" pitchFamily="34" charset="0"/>
              </a:rPr>
              <a:t>Develop </a:t>
            </a:r>
            <a:r>
              <a:rPr lang="en-IN" dirty="0" err="1">
                <a:latin typeface="Tw Cen MT" panose="020B0602020104020603" pitchFamily="34" charset="0"/>
              </a:rPr>
              <a:t>LoRaWAN</a:t>
            </a:r>
            <a:r>
              <a:rPr lang="en-IN" dirty="0">
                <a:latin typeface="Tw Cen MT" panose="020B0602020104020603" pitchFamily="34" charset="0"/>
              </a:rPr>
              <a:t>-based variant for remote and low-connectivity regions.</a:t>
            </a:r>
          </a:p>
          <a:p>
            <a:pPr marL="285750" indent="-285750">
              <a:buFont typeface="Arial" panose="020B0604020202020204" pitchFamily="34" charset="0"/>
              <a:buChar char="•"/>
            </a:pPr>
            <a:r>
              <a:rPr lang="en-IN" dirty="0">
                <a:latin typeface="Tw Cen MT" panose="020B0602020104020603" pitchFamily="34" charset="0"/>
              </a:rPr>
              <a:t>Align with national digital health and telemedicine initiatives.</a:t>
            </a:r>
          </a:p>
        </p:txBody>
      </p:sp>
      <p:sp>
        <p:nvSpPr>
          <p:cNvPr id="14" name="TextBox 13">
            <a:extLst>
              <a:ext uri="{FF2B5EF4-FFF2-40B4-BE49-F238E27FC236}">
                <a16:creationId xmlns:a16="http://schemas.microsoft.com/office/drawing/2014/main" id="{0FC18458-3C25-2D85-32DE-B8542098F29C}"/>
              </a:ext>
            </a:extLst>
          </p:cNvPr>
          <p:cNvSpPr txBox="1"/>
          <p:nvPr/>
        </p:nvSpPr>
        <p:spPr>
          <a:xfrm>
            <a:off x="1077685" y="3167390"/>
            <a:ext cx="3069771" cy="523220"/>
          </a:xfrm>
          <a:prstGeom prst="rect">
            <a:avLst/>
          </a:prstGeom>
          <a:noFill/>
        </p:spPr>
        <p:txBody>
          <a:bodyPr wrap="square" rtlCol="0">
            <a:spAutoFit/>
          </a:bodyPr>
          <a:lstStyle/>
          <a:p>
            <a:r>
              <a:rPr lang="en-IN" sz="2800" dirty="0">
                <a:latin typeface="Montserrat Black" pitchFamily="2" charset="0"/>
              </a:rPr>
              <a:t>Next 60 Days :</a:t>
            </a:r>
          </a:p>
        </p:txBody>
      </p:sp>
      <p:sp>
        <p:nvSpPr>
          <p:cNvPr id="15" name="TextBox 14">
            <a:extLst>
              <a:ext uri="{FF2B5EF4-FFF2-40B4-BE49-F238E27FC236}">
                <a16:creationId xmlns:a16="http://schemas.microsoft.com/office/drawing/2014/main" id="{FC96937E-DBD0-56AD-094B-1A9D6B5E2445}"/>
              </a:ext>
            </a:extLst>
          </p:cNvPr>
          <p:cNvSpPr txBox="1"/>
          <p:nvPr/>
        </p:nvSpPr>
        <p:spPr>
          <a:xfrm>
            <a:off x="6830786" y="595737"/>
            <a:ext cx="3864428" cy="646331"/>
          </a:xfrm>
          <a:prstGeom prst="rect">
            <a:avLst/>
          </a:prstGeom>
          <a:noFill/>
        </p:spPr>
        <p:txBody>
          <a:bodyPr wrap="square" rtlCol="0">
            <a:spAutoFit/>
          </a:bodyPr>
          <a:lstStyle/>
          <a:p>
            <a:r>
              <a:rPr lang="en-IN" sz="3600" dirty="0">
                <a:latin typeface="Montserrat Black" pitchFamily="2" charset="0"/>
              </a:rPr>
              <a:t>Next 90 Days :</a:t>
            </a:r>
          </a:p>
        </p:txBody>
      </p:sp>
    </p:spTree>
    <p:extLst>
      <p:ext uri="{BB962C8B-B14F-4D97-AF65-F5344CB8AC3E}">
        <p14:creationId xmlns:p14="http://schemas.microsoft.com/office/powerpoint/2010/main" val="85456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9F65-D369-7A50-72C5-7A34C92F0DD7}"/>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13AD6C75-567F-6AD1-4440-96F690B76FD9}"/>
              </a:ext>
            </a:extLst>
          </p:cNvPr>
          <p:cNvGrpSpPr/>
          <p:nvPr/>
        </p:nvGrpSpPr>
        <p:grpSpPr>
          <a:xfrm>
            <a:off x="-1035882" y="11511844"/>
            <a:ext cx="4412330" cy="7690296"/>
            <a:chOff x="-1035882" y="-375356"/>
            <a:chExt cx="4412330" cy="7690296"/>
          </a:xfrm>
        </p:grpSpPr>
        <p:sp>
          <p:nvSpPr>
            <p:cNvPr id="5" name="Parallelogram 4">
              <a:extLst>
                <a:ext uri="{FF2B5EF4-FFF2-40B4-BE49-F238E27FC236}">
                  <a16:creationId xmlns:a16="http://schemas.microsoft.com/office/drawing/2014/main" id="{4076565A-B9D6-16CE-B000-2C72ED3F329C}"/>
                </a:ext>
              </a:extLst>
            </p:cNvPr>
            <p:cNvSpPr/>
            <p:nvPr/>
          </p:nvSpPr>
          <p:spPr>
            <a:xfrm>
              <a:off x="-1035882" y="-224183"/>
              <a:ext cx="4365738" cy="7539123"/>
            </a:xfrm>
            <a:prstGeom prst="parallelogram">
              <a:avLst/>
            </a:prstGeom>
            <a:solidFill>
              <a:srgbClr val="A4C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327058D7-243E-1B99-4280-F00C2C32326A}"/>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30566" y1="27344" x2="30566" y2="27344"/>
                          <a14:foregroundMark x1="30566" y1="27344" x2="30566" y2="27344"/>
                          <a14:foregroundMark x1="30566" y1="27344" x2="30566" y2="27344"/>
                          <a14:foregroundMark x1="61670" y1="53662" x2="61670" y2="53662"/>
                          <a14:foregroundMark x1="61670" y1="53662" x2="61670" y2="53662"/>
                          <a14:foregroundMark x1="61670" y1="53662" x2="61670" y2="53662"/>
                          <a14:foregroundMark x1="61670" y1="53662" x2="61670" y2="53662"/>
                          <a14:foregroundMark x1="61670" y1="53662" x2="61670" y2="53662"/>
                        </a14:backgroundRemoval>
                      </a14:imgEffect>
                    </a14:imgLayer>
                  </a14:imgProps>
                </a:ext>
                <a:ext uri="{28A0092B-C50C-407E-A947-70E740481C1C}">
                  <a14:useLocalDpi xmlns:a14="http://schemas.microsoft.com/office/drawing/2010/main" val="0"/>
                </a:ext>
              </a:extLst>
            </a:blip>
            <a:stretch>
              <a:fillRect/>
            </a:stretch>
          </p:blipFill>
          <p:spPr>
            <a:xfrm>
              <a:off x="-427908" y="-375356"/>
              <a:ext cx="3804356" cy="3804356"/>
            </a:xfrm>
            <a:prstGeom prst="rect">
              <a:avLst/>
            </a:prstGeom>
          </p:spPr>
        </p:pic>
        <p:sp>
          <p:nvSpPr>
            <p:cNvPr id="30" name="TextBox 29">
              <a:extLst>
                <a:ext uri="{FF2B5EF4-FFF2-40B4-BE49-F238E27FC236}">
                  <a16:creationId xmlns:a16="http://schemas.microsoft.com/office/drawing/2014/main" id="{F81C4DA6-18EC-F913-08D1-41E5E1846153}"/>
                </a:ext>
              </a:extLst>
            </p:cNvPr>
            <p:cNvSpPr txBox="1"/>
            <p:nvPr/>
          </p:nvSpPr>
          <p:spPr>
            <a:xfrm>
              <a:off x="295257" y="3951446"/>
              <a:ext cx="2395494" cy="461665"/>
            </a:xfrm>
            <a:prstGeom prst="rect">
              <a:avLst/>
            </a:prstGeom>
            <a:noFill/>
          </p:spPr>
          <p:txBody>
            <a:bodyPr wrap="square" rtlCol="0">
              <a:spAutoFit/>
            </a:bodyPr>
            <a:lstStyle/>
            <a:p>
              <a:r>
                <a:rPr lang="en-US" sz="2400" b="1" dirty="0">
                  <a:solidFill>
                    <a:srgbClr val="001524"/>
                  </a:solidFill>
                  <a:latin typeface="Tw Cen MT" panose="020B0602020104020603" pitchFamily="34" charset="0"/>
                </a:rPr>
                <a:t>AKASH VARMA</a:t>
              </a:r>
              <a:endParaRPr lang="en-IN" sz="2400" b="1" dirty="0">
                <a:solidFill>
                  <a:srgbClr val="001524"/>
                </a:solidFill>
                <a:latin typeface="Tw Cen MT" panose="020B0602020104020603" pitchFamily="34" charset="0"/>
              </a:endParaRPr>
            </a:p>
          </p:txBody>
        </p:sp>
        <p:sp>
          <p:nvSpPr>
            <p:cNvPr id="34" name="TextBox 33">
              <a:extLst>
                <a:ext uri="{FF2B5EF4-FFF2-40B4-BE49-F238E27FC236}">
                  <a16:creationId xmlns:a16="http://schemas.microsoft.com/office/drawing/2014/main" id="{876A4DA7-4556-313E-6910-BBE25B290CD6}"/>
                </a:ext>
              </a:extLst>
            </p:cNvPr>
            <p:cNvSpPr txBox="1"/>
            <p:nvPr/>
          </p:nvSpPr>
          <p:spPr>
            <a:xfrm>
              <a:off x="214489" y="5080000"/>
              <a:ext cx="1985957" cy="707886"/>
            </a:xfrm>
            <a:prstGeom prst="rect">
              <a:avLst/>
            </a:prstGeom>
            <a:noFill/>
          </p:spPr>
          <p:txBody>
            <a:bodyPr wrap="square" rtlCol="0">
              <a:spAutoFit/>
            </a:bodyPr>
            <a:lstStyle/>
            <a:p>
              <a:pPr algn="ctr"/>
              <a:r>
                <a:rPr lang="en-US" sz="2000" dirty="0">
                  <a:solidFill>
                    <a:srgbClr val="15616D"/>
                  </a:solidFill>
                  <a:latin typeface="Tw Cen MT" panose="020B0602020104020603" pitchFamily="34" charset="0"/>
                </a:rPr>
                <a:t>as</a:t>
              </a:r>
            </a:p>
            <a:p>
              <a:pPr algn="ctr"/>
              <a:r>
                <a:rPr lang="en-US" sz="2000" dirty="0">
                  <a:solidFill>
                    <a:srgbClr val="15616D"/>
                  </a:solidFill>
                  <a:latin typeface="Tw Cen MT" panose="020B0602020104020603" pitchFamily="34" charset="0"/>
                </a:rPr>
                <a:t>TEAM LEAD</a:t>
              </a:r>
              <a:endParaRPr lang="en-IN" sz="2000" dirty="0">
                <a:solidFill>
                  <a:srgbClr val="15616D"/>
                </a:solidFill>
                <a:latin typeface="Tw Cen MT" panose="020B0602020104020603" pitchFamily="34" charset="0"/>
              </a:endParaRPr>
            </a:p>
          </p:txBody>
        </p:sp>
      </p:grpSp>
      <p:grpSp>
        <p:nvGrpSpPr>
          <p:cNvPr id="40" name="Group 39">
            <a:extLst>
              <a:ext uri="{FF2B5EF4-FFF2-40B4-BE49-F238E27FC236}">
                <a16:creationId xmlns:a16="http://schemas.microsoft.com/office/drawing/2014/main" id="{E43D5455-2D26-5FFB-AFD6-934A906D4620}"/>
              </a:ext>
            </a:extLst>
          </p:cNvPr>
          <p:cNvGrpSpPr/>
          <p:nvPr/>
        </p:nvGrpSpPr>
        <p:grpSpPr>
          <a:xfrm>
            <a:off x="5529958" y="14634817"/>
            <a:ext cx="4365738" cy="7539123"/>
            <a:chOff x="5529958" y="-224183"/>
            <a:chExt cx="4365738" cy="7539123"/>
          </a:xfrm>
        </p:grpSpPr>
        <p:sp>
          <p:nvSpPr>
            <p:cNvPr id="16" name="Parallelogram 15">
              <a:extLst>
                <a:ext uri="{FF2B5EF4-FFF2-40B4-BE49-F238E27FC236}">
                  <a16:creationId xmlns:a16="http://schemas.microsoft.com/office/drawing/2014/main" id="{B13E8643-531E-7E31-467B-39AE02DEB25A}"/>
                </a:ext>
              </a:extLst>
            </p:cNvPr>
            <p:cNvSpPr/>
            <p:nvPr/>
          </p:nvSpPr>
          <p:spPr>
            <a:xfrm>
              <a:off x="5529958" y="-224183"/>
              <a:ext cx="4365738" cy="7539123"/>
            </a:xfrm>
            <a:prstGeom prst="parallelogram">
              <a:avLst/>
            </a:prstGeom>
            <a:solidFill>
              <a:srgbClr val="EA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7D3487AF-F483-8D1C-7B6B-229832D77DE9}"/>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60693" y1="59424" x2="60693" y2="59424"/>
                          <a14:foregroundMark x1="60059" y1="61377" x2="60059" y2="61377"/>
                          <a14:foregroundMark x1="60059" y1="61377" x2="60059" y2="61377"/>
                          <a14:foregroundMark x1="60059" y1="61377" x2="60059" y2="61377"/>
                          <a14:foregroundMark x1="60352" y1="61914" x2="63184" y2="65674"/>
                          <a14:foregroundMark x1="45898" y1="39014" x2="45898" y2="39014"/>
                          <a14:foregroundMark x1="40771" y1="36719" x2="40771" y2="36719"/>
                          <a14:foregroundMark x1="40771" y1="36719" x2="40771" y2="36719"/>
                          <a14:foregroundMark x1="48193" y1="45410" x2="48193" y2="45410"/>
                          <a14:foregroundMark x1="48193" y1="45410" x2="48193" y2="45410"/>
                          <a14:foregroundMark x1="37842" y1="41992" x2="37842" y2="41992"/>
                          <a14:foregroundMark x1="37842" y1="41992" x2="37842" y2="41992"/>
                          <a14:foregroundMark x1="37842" y1="41992" x2="37842" y2="41992"/>
                          <a14:foregroundMark x1="31055" y1="42822" x2="31055" y2="42822"/>
                          <a14:foregroundMark x1="31055" y1="42969" x2="31055" y2="42969"/>
                          <a14:foregroundMark x1="31055" y1="42969" x2="31055" y2="42969"/>
                          <a14:foregroundMark x1="31055" y1="42969" x2="31055" y2="42969"/>
                          <a14:foregroundMark x1="28760" y1="35742" x2="28760" y2="35742"/>
                          <a14:foregroundMark x1="28760" y1="35742" x2="28760" y2="35742"/>
                          <a14:foregroundMark x1="28760" y1="35742" x2="28760" y2="35742"/>
                          <a14:foregroundMark x1="28760" y1="35742" x2="28760" y2="35742"/>
                        </a14:backgroundRemoval>
                      </a14:imgEffect>
                    </a14:imgLayer>
                  </a14:imgProps>
                </a:ext>
                <a:ext uri="{28A0092B-C50C-407E-A947-70E740481C1C}">
                  <a14:useLocalDpi xmlns:a14="http://schemas.microsoft.com/office/drawing/2010/main" val="0"/>
                </a:ext>
              </a:extLst>
            </a:blip>
            <a:stretch>
              <a:fillRect/>
            </a:stretch>
          </p:blipFill>
          <p:spPr>
            <a:xfrm>
              <a:off x="6236937" y="0"/>
              <a:ext cx="3429000" cy="3429000"/>
            </a:xfrm>
            <a:prstGeom prst="rect">
              <a:avLst/>
            </a:prstGeom>
          </p:spPr>
        </p:pic>
        <p:sp>
          <p:nvSpPr>
            <p:cNvPr id="32" name="TextBox 31">
              <a:extLst>
                <a:ext uri="{FF2B5EF4-FFF2-40B4-BE49-F238E27FC236}">
                  <a16:creationId xmlns:a16="http://schemas.microsoft.com/office/drawing/2014/main" id="{50333C62-D46C-3F97-74AA-9D6A5D7E5B1C}"/>
                </a:ext>
              </a:extLst>
            </p:cNvPr>
            <p:cNvSpPr txBox="1"/>
            <p:nvPr/>
          </p:nvSpPr>
          <p:spPr>
            <a:xfrm>
              <a:off x="6612776" y="3951446"/>
              <a:ext cx="1862667" cy="461665"/>
            </a:xfrm>
            <a:prstGeom prst="rect">
              <a:avLst/>
            </a:prstGeom>
            <a:noFill/>
          </p:spPr>
          <p:txBody>
            <a:bodyPr wrap="square" rtlCol="0">
              <a:spAutoFit/>
            </a:bodyPr>
            <a:lstStyle/>
            <a:p>
              <a:r>
                <a:rPr lang="en-US" sz="2400" dirty="0">
                  <a:solidFill>
                    <a:srgbClr val="38A3A5"/>
                  </a:solidFill>
                  <a:latin typeface="Tw Cen MT" panose="020B0602020104020603" pitchFamily="34" charset="0"/>
                </a:rPr>
                <a:t>SURYA TEJA</a:t>
              </a:r>
              <a:endParaRPr lang="en-IN" sz="2400" dirty="0">
                <a:solidFill>
                  <a:srgbClr val="38A3A5"/>
                </a:solidFill>
                <a:latin typeface="Tw Cen MT" panose="020B0602020104020603" pitchFamily="34" charset="0"/>
              </a:endParaRPr>
            </a:p>
          </p:txBody>
        </p:sp>
        <p:sp>
          <p:nvSpPr>
            <p:cNvPr id="35" name="TextBox 34">
              <a:extLst>
                <a:ext uri="{FF2B5EF4-FFF2-40B4-BE49-F238E27FC236}">
                  <a16:creationId xmlns:a16="http://schemas.microsoft.com/office/drawing/2014/main" id="{FFABD4BB-2F3C-6A9B-872A-DE6B6CCDF3A2}"/>
                </a:ext>
              </a:extLst>
            </p:cNvPr>
            <p:cNvSpPr txBox="1"/>
            <p:nvPr/>
          </p:nvSpPr>
          <p:spPr>
            <a:xfrm>
              <a:off x="6264232" y="4994332"/>
              <a:ext cx="2559755" cy="707886"/>
            </a:xfrm>
            <a:prstGeom prst="rect">
              <a:avLst/>
            </a:prstGeom>
            <a:noFill/>
          </p:spPr>
          <p:txBody>
            <a:bodyPr wrap="square" rtlCol="0">
              <a:spAutoFit/>
            </a:bodyPr>
            <a:lstStyle/>
            <a:p>
              <a:pPr algn="ctr"/>
              <a:r>
                <a:rPr lang="en-US" sz="2000" dirty="0">
                  <a:solidFill>
                    <a:srgbClr val="6D597A"/>
                  </a:solidFill>
                  <a:latin typeface="Tw Cen MT" panose="020B0602020104020603" pitchFamily="34" charset="0"/>
                </a:rPr>
                <a:t>as</a:t>
              </a:r>
            </a:p>
            <a:p>
              <a:pPr algn="ctr"/>
              <a:r>
                <a:rPr lang="en-US" sz="2000" dirty="0">
                  <a:solidFill>
                    <a:srgbClr val="6D597A"/>
                  </a:solidFill>
                  <a:latin typeface="Tw Cen MT" panose="020B0602020104020603" pitchFamily="34" charset="0"/>
                </a:rPr>
                <a:t>HARDWARE ENGINEER</a:t>
              </a:r>
              <a:endParaRPr lang="en-IN" sz="2000" dirty="0">
                <a:solidFill>
                  <a:srgbClr val="6D597A"/>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id="{94963057-B304-91ED-7511-EF13EC28A264}"/>
              </a:ext>
            </a:extLst>
          </p:cNvPr>
          <p:cNvGrpSpPr/>
          <p:nvPr/>
        </p:nvGrpSpPr>
        <p:grpSpPr>
          <a:xfrm>
            <a:off x="2247038" y="13002490"/>
            <a:ext cx="4365738" cy="7723650"/>
            <a:chOff x="2247038" y="-408710"/>
            <a:chExt cx="4365738" cy="7723650"/>
          </a:xfrm>
        </p:grpSpPr>
        <p:sp>
          <p:nvSpPr>
            <p:cNvPr id="15" name="Parallelogram 14">
              <a:extLst>
                <a:ext uri="{FF2B5EF4-FFF2-40B4-BE49-F238E27FC236}">
                  <a16:creationId xmlns:a16="http://schemas.microsoft.com/office/drawing/2014/main" id="{F9E3F4B3-375A-6031-862E-D9091AE0CBD7}"/>
                </a:ext>
              </a:extLst>
            </p:cNvPr>
            <p:cNvSpPr/>
            <p:nvPr/>
          </p:nvSpPr>
          <p:spPr>
            <a:xfrm>
              <a:off x="2247038" y="-224183"/>
              <a:ext cx="4365738" cy="7539123"/>
            </a:xfrm>
            <a:prstGeom prst="parallelogram">
              <a:avLst/>
            </a:prstGeom>
            <a:solidFill>
              <a:srgbClr val="CCE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F665F514-59D4-D3FD-DA3D-8B93A46DFE90}"/>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10000" b="90000" l="10000" r="90000">
                          <a14:foregroundMark x1="37646" y1="24707" x2="37646" y2="24707"/>
                          <a14:foregroundMark x1="37646" y1="24707" x2="37646" y2="24707"/>
                          <a14:foregroundMark x1="37646" y1="24707" x2="37646" y2="24707"/>
                          <a14:foregroundMark x1="62012" y1="25195" x2="62012" y2="25195"/>
                          <a14:foregroundMark x1="62012" y1="25195" x2="62012" y2="25195"/>
                          <a14:foregroundMark x1="62012" y1="25195" x2="62012" y2="25195"/>
                          <a14:foregroundMark x1="62012" y1="25195" x2="62012" y2="25195"/>
                        </a14:backgroundRemoval>
                      </a14:imgEffect>
                    </a14:imgLayer>
                  </a14:imgProps>
                </a:ext>
                <a:ext uri="{28A0092B-C50C-407E-A947-70E740481C1C}">
                  <a14:useLocalDpi xmlns:a14="http://schemas.microsoft.com/office/drawing/2010/main" val="0"/>
                </a:ext>
              </a:extLst>
            </a:blip>
            <a:stretch>
              <a:fillRect/>
            </a:stretch>
          </p:blipFill>
          <p:spPr>
            <a:xfrm>
              <a:off x="2625253" y="-408710"/>
              <a:ext cx="3826267" cy="3826267"/>
            </a:xfrm>
            <a:prstGeom prst="rect">
              <a:avLst/>
            </a:prstGeom>
          </p:spPr>
        </p:pic>
        <p:sp>
          <p:nvSpPr>
            <p:cNvPr id="31" name="TextBox 30">
              <a:extLst>
                <a:ext uri="{FF2B5EF4-FFF2-40B4-BE49-F238E27FC236}">
                  <a16:creationId xmlns:a16="http://schemas.microsoft.com/office/drawing/2014/main" id="{413C1882-B9A1-7520-97AF-5D59B2CE8261}"/>
                </a:ext>
              </a:extLst>
            </p:cNvPr>
            <p:cNvSpPr txBox="1"/>
            <p:nvPr/>
          </p:nvSpPr>
          <p:spPr>
            <a:xfrm>
              <a:off x="3264337" y="3951446"/>
              <a:ext cx="2054578" cy="461665"/>
            </a:xfrm>
            <a:prstGeom prst="rect">
              <a:avLst/>
            </a:prstGeom>
            <a:noFill/>
          </p:spPr>
          <p:txBody>
            <a:bodyPr wrap="square" rtlCol="0">
              <a:spAutoFit/>
            </a:bodyPr>
            <a:lstStyle/>
            <a:p>
              <a:r>
                <a:rPr lang="en-US" sz="2400" dirty="0">
                  <a:solidFill>
                    <a:srgbClr val="15616D"/>
                  </a:solidFill>
                  <a:latin typeface="Tw Cen MT" panose="020B0602020104020603" pitchFamily="34" charset="0"/>
                </a:rPr>
                <a:t>PRANAV SAI</a:t>
              </a:r>
              <a:endParaRPr lang="en-IN" sz="2400" dirty="0">
                <a:solidFill>
                  <a:srgbClr val="15616D"/>
                </a:solidFill>
                <a:latin typeface="Tw Cen MT" panose="020B0602020104020603" pitchFamily="34" charset="0"/>
              </a:endParaRPr>
            </a:p>
          </p:txBody>
        </p:sp>
        <p:sp>
          <p:nvSpPr>
            <p:cNvPr id="36" name="TextBox 35">
              <a:extLst>
                <a:ext uri="{FF2B5EF4-FFF2-40B4-BE49-F238E27FC236}">
                  <a16:creationId xmlns:a16="http://schemas.microsoft.com/office/drawing/2014/main" id="{D38EC883-01AF-FF17-653A-E8A261FD1EB0}"/>
                </a:ext>
              </a:extLst>
            </p:cNvPr>
            <p:cNvSpPr txBox="1"/>
            <p:nvPr/>
          </p:nvSpPr>
          <p:spPr>
            <a:xfrm>
              <a:off x="3116579" y="5080000"/>
              <a:ext cx="1985957" cy="707886"/>
            </a:xfrm>
            <a:prstGeom prst="rect">
              <a:avLst/>
            </a:prstGeom>
            <a:noFill/>
          </p:spPr>
          <p:txBody>
            <a:bodyPr wrap="square" rtlCol="0">
              <a:spAutoFit/>
            </a:bodyPr>
            <a:lstStyle/>
            <a:p>
              <a:pPr algn="ctr"/>
              <a:r>
                <a:rPr lang="en-US" sz="2000" dirty="0">
                  <a:solidFill>
                    <a:srgbClr val="457B9D"/>
                  </a:solidFill>
                  <a:latin typeface="Tw Cen MT" panose="020B0602020104020603" pitchFamily="34" charset="0"/>
                </a:rPr>
                <a:t>as</a:t>
              </a:r>
            </a:p>
            <a:p>
              <a:pPr algn="ctr"/>
              <a:r>
                <a:rPr lang="en-US" sz="2000" dirty="0">
                  <a:solidFill>
                    <a:srgbClr val="457B9D"/>
                  </a:solidFill>
                  <a:latin typeface="Tw Cen MT" panose="020B0602020104020603" pitchFamily="34" charset="0"/>
                </a:rPr>
                <a:t>R&amp;D ENGINEER</a:t>
              </a:r>
              <a:endParaRPr lang="en-IN" sz="2000" dirty="0">
                <a:solidFill>
                  <a:srgbClr val="457B9D"/>
                </a:solidFill>
                <a:latin typeface="Tw Cen MT" panose="020B0602020104020603" pitchFamily="34" charset="0"/>
              </a:endParaRPr>
            </a:p>
          </p:txBody>
        </p:sp>
      </p:grpSp>
      <p:grpSp>
        <p:nvGrpSpPr>
          <p:cNvPr id="41" name="Group 40">
            <a:extLst>
              <a:ext uri="{FF2B5EF4-FFF2-40B4-BE49-F238E27FC236}">
                <a16:creationId xmlns:a16="http://schemas.microsoft.com/office/drawing/2014/main" id="{EB17E967-DD3E-B1CB-2CAA-EABF4E9C494C}"/>
              </a:ext>
            </a:extLst>
          </p:cNvPr>
          <p:cNvGrpSpPr/>
          <p:nvPr/>
        </p:nvGrpSpPr>
        <p:grpSpPr>
          <a:xfrm>
            <a:off x="8812878" y="16387417"/>
            <a:ext cx="4365738" cy="7539123"/>
            <a:chOff x="8812878" y="-224183"/>
            <a:chExt cx="4365738" cy="7539123"/>
          </a:xfrm>
        </p:grpSpPr>
        <p:sp>
          <p:nvSpPr>
            <p:cNvPr id="17" name="Parallelogram 16">
              <a:extLst>
                <a:ext uri="{FF2B5EF4-FFF2-40B4-BE49-F238E27FC236}">
                  <a16:creationId xmlns:a16="http://schemas.microsoft.com/office/drawing/2014/main" id="{976B3685-5862-7AA9-FB96-FAC730E6406F}"/>
                </a:ext>
              </a:extLst>
            </p:cNvPr>
            <p:cNvSpPr/>
            <p:nvPr/>
          </p:nvSpPr>
          <p:spPr>
            <a:xfrm>
              <a:off x="8812878" y="-224183"/>
              <a:ext cx="4365738" cy="7539123"/>
            </a:xfrm>
            <a:prstGeom prst="parallelogram">
              <a:avLst/>
            </a:prstGeom>
            <a:solidFill>
              <a:srgbClr val="F6F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C6BA2233-48C4-4D65-F141-A530212E541F}"/>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10000" b="90000" l="10000" r="90000">
                          <a14:foregroundMark x1="57617" y1="73584" x2="57617" y2="73584"/>
                          <a14:foregroundMark x1="59814" y1="70996" x2="59814" y2="70996"/>
                        </a14:backgroundRemoval>
                      </a14:imgEffect>
                    </a14:imgLayer>
                  </a14:imgProps>
                </a:ext>
                <a:ext uri="{28A0092B-C50C-407E-A947-70E740481C1C}">
                  <a14:useLocalDpi xmlns:a14="http://schemas.microsoft.com/office/drawing/2010/main" val="0"/>
                </a:ext>
              </a:extLst>
            </a:blip>
            <a:stretch>
              <a:fillRect/>
            </a:stretch>
          </p:blipFill>
          <p:spPr>
            <a:xfrm>
              <a:off x="9709327" y="428080"/>
              <a:ext cx="2572840" cy="2572840"/>
            </a:xfrm>
            <a:prstGeom prst="rect">
              <a:avLst/>
            </a:prstGeom>
          </p:spPr>
        </p:pic>
        <p:sp>
          <p:nvSpPr>
            <p:cNvPr id="33" name="TextBox 32">
              <a:extLst>
                <a:ext uri="{FF2B5EF4-FFF2-40B4-BE49-F238E27FC236}">
                  <a16:creationId xmlns:a16="http://schemas.microsoft.com/office/drawing/2014/main" id="{0F0A8E38-D90E-74BC-4157-1168AB87CF23}"/>
                </a:ext>
              </a:extLst>
            </p:cNvPr>
            <p:cNvSpPr txBox="1"/>
            <p:nvPr/>
          </p:nvSpPr>
          <p:spPr>
            <a:xfrm>
              <a:off x="9386464" y="3951446"/>
              <a:ext cx="2709334" cy="461665"/>
            </a:xfrm>
            <a:prstGeom prst="rect">
              <a:avLst/>
            </a:prstGeom>
            <a:noFill/>
          </p:spPr>
          <p:txBody>
            <a:bodyPr wrap="square" rtlCol="0">
              <a:spAutoFit/>
            </a:bodyPr>
            <a:lstStyle/>
            <a:p>
              <a:r>
                <a:rPr lang="en-US" sz="2400" dirty="0">
                  <a:solidFill>
                    <a:srgbClr val="457B9D"/>
                  </a:solidFill>
                  <a:latin typeface="Tw Cen MT" panose="020B0602020104020603" pitchFamily="34" charset="0"/>
                </a:rPr>
                <a:t>HARSHA VARDHAN</a:t>
              </a:r>
              <a:endParaRPr lang="en-IN" sz="2400" dirty="0">
                <a:solidFill>
                  <a:srgbClr val="457B9D"/>
                </a:solidFill>
                <a:latin typeface="Tw Cen MT" panose="020B0602020104020603" pitchFamily="34" charset="0"/>
              </a:endParaRPr>
            </a:p>
          </p:txBody>
        </p:sp>
        <p:sp>
          <p:nvSpPr>
            <p:cNvPr id="37" name="TextBox 36">
              <a:extLst>
                <a:ext uri="{FF2B5EF4-FFF2-40B4-BE49-F238E27FC236}">
                  <a16:creationId xmlns:a16="http://schemas.microsoft.com/office/drawing/2014/main" id="{A18C8183-01B5-C32E-8DDF-4D287F730E87}"/>
                </a:ext>
              </a:extLst>
            </p:cNvPr>
            <p:cNvSpPr txBox="1"/>
            <p:nvPr/>
          </p:nvSpPr>
          <p:spPr>
            <a:xfrm>
              <a:off x="9584020" y="4984372"/>
              <a:ext cx="2314222" cy="707886"/>
            </a:xfrm>
            <a:prstGeom prst="rect">
              <a:avLst/>
            </a:prstGeom>
            <a:noFill/>
          </p:spPr>
          <p:txBody>
            <a:bodyPr wrap="square" rtlCol="0">
              <a:spAutoFit/>
            </a:bodyPr>
            <a:lstStyle/>
            <a:p>
              <a:pPr algn="ctr"/>
              <a:r>
                <a:rPr lang="en-US" sz="2000" dirty="0">
                  <a:solidFill>
                    <a:srgbClr val="183A37"/>
                  </a:solidFill>
                  <a:latin typeface="Tw Cen MT" panose="020B0602020104020603" pitchFamily="34" charset="0"/>
                </a:rPr>
                <a:t>as</a:t>
              </a:r>
            </a:p>
            <a:p>
              <a:pPr algn="ctr"/>
              <a:r>
                <a:rPr lang="en-US" sz="2000" dirty="0">
                  <a:solidFill>
                    <a:srgbClr val="183A37"/>
                  </a:solidFill>
                  <a:latin typeface="Tw Cen MT" panose="020B0602020104020603" pitchFamily="34" charset="0"/>
                </a:rPr>
                <a:t>TESTING ENGINEER</a:t>
              </a:r>
              <a:endParaRPr lang="en-IN" sz="2000" dirty="0">
                <a:solidFill>
                  <a:srgbClr val="183A37"/>
                </a:solidFill>
                <a:latin typeface="Tw Cen MT" panose="020B0602020104020603" pitchFamily="34" charset="0"/>
              </a:endParaRPr>
            </a:p>
          </p:txBody>
        </p:sp>
      </p:grpSp>
      <p:pic>
        <p:nvPicPr>
          <p:cNvPr id="3" name="Picture 2">
            <a:extLst>
              <a:ext uri="{FF2B5EF4-FFF2-40B4-BE49-F238E27FC236}">
                <a16:creationId xmlns:a16="http://schemas.microsoft.com/office/drawing/2014/main" id="{EB35070B-6D7D-1DE6-1517-C090E9BD8DD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0" y="0"/>
            <a:ext cx="12747212" cy="6858000"/>
          </a:xfrm>
          <a:prstGeom prst="rect">
            <a:avLst/>
          </a:prstGeom>
        </p:spPr>
      </p:pic>
      <p:sp>
        <p:nvSpPr>
          <p:cNvPr id="6" name="Rectangle 5">
            <a:extLst>
              <a:ext uri="{FF2B5EF4-FFF2-40B4-BE49-F238E27FC236}">
                <a16:creationId xmlns:a16="http://schemas.microsoft.com/office/drawing/2014/main" id="{FA8233B6-381C-2ABA-7CB9-BA3C6480FA85}"/>
              </a:ext>
            </a:extLst>
          </p:cNvPr>
          <p:cNvSpPr/>
          <p:nvPr/>
        </p:nvSpPr>
        <p:spPr>
          <a:xfrm>
            <a:off x="0" y="-3054"/>
            <a:ext cx="12192000" cy="6858000"/>
          </a:xfrm>
          <a:prstGeom prst="rect">
            <a:avLst/>
          </a:prstGeom>
          <a:solidFill>
            <a:schemeClr val="tx1">
              <a:lumMod val="95000"/>
              <a:lumOff val="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92DC4B5-2B44-E34D-0887-303984C97EB6}"/>
              </a:ext>
            </a:extLst>
          </p:cNvPr>
          <p:cNvSpPr txBox="1"/>
          <p:nvPr/>
        </p:nvSpPr>
        <p:spPr>
          <a:xfrm>
            <a:off x="3196396" y="3041225"/>
            <a:ext cx="4667124" cy="769441"/>
          </a:xfrm>
          <a:prstGeom prst="rect">
            <a:avLst/>
          </a:prstGeom>
          <a:noFill/>
        </p:spPr>
        <p:txBody>
          <a:bodyPr wrap="square">
            <a:spAutoFit/>
          </a:bodyPr>
          <a:lstStyle/>
          <a:p>
            <a:r>
              <a:rPr lang="en-IN" sz="4000" dirty="0">
                <a:solidFill>
                  <a:schemeClr val="bg1"/>
                </a:solidFill>
                <a:latin typeface="Gill Sans Ultra Bold" panose="020B0A02020104020203" pitchFamily="34" charset="0"/>
              </a:rPr>
              <a:t>🫂 </a:t>
            </a:r>
            <a:r>
              <a:rPr lang="en-IN" sz="4400" b="1" dirty="0">
                <a:solidFill>
                  <a:schemeClr val="bg1"/>
                </a:solidFill>
                <a:latin typeface="Tw Cen MT" panose="020B0602020104020603" pitchFamily="34" charset="0"/>
              </a:rPr>
              <a:t>TEAM &amp; ROLES</a:t>
            </a:r>
            <a:endParaRPr lang="en-IN" sz="4000"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1302009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6A52A25-C397-4A67-FD1F-388CE838C4BF}"/>
              </a:ext>
            </a:extLst>
          </p:cNvPr>
          <p:cNvGrpSpPr/>
          <p:nvPr/>
        </p:nvGrpSpPr>
        <p:grpSpPr>
          <a:xfrm>
            <a:off x="-1035882" y="-375356"/>
            <a:ext cx="4412330" cy="7690296"/>
            <a:chOff x="-1035882" y="-375356"/>
            <a:chExt cx="4412330" cy="7690296"/>
          </a:xfrm>
        </p:grpSpPr>
        <p:sp>
          <p:nvSpPr>
            <p:cNvPr id="5" name="Parallelogram 4">
              <a:extLst>
                <a:ext uri="{FF2B5EF4-FFF2-40B4-BE49-F238E27FC236}">
                  <a16:creationId xmlns:a16="http://schemas.microsoft.com/office/drawing/2014/main" id="{973A22F8-387B-BBC9-77A0-C229E31C929F}"/>
                </a:ext>
              </a:extLst>
            </p:cNvPr>
            <p:cNvSpPr/>
            <p:nvPr/>
          </p:nvSpPr>
          <p:spPr>
            <a:xfrm>
              <a:off x="-1035882" y="-224183"/>
              <a:ext cx="4365738" cy="7539123"/>
            </a:xfrm>
            <a:prstGeom prst="parallelogram">
              <a:avLst/>
            </a:prstGeom>
            <a:solidFill>
              <a:srgbClr val="A4C3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797444FB-9383-D22A-A8EF-83901387B863}"/>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30566" y1="27344" x2="30566" y2="27344"/>
                          <a14:foregroundMark x1="30566" y1="27344" x2="30566" y2="27344"/>
                          <a14:foregroundMark x1="30566" y1="27344" x2="30566" y2="27344"/>
                          <a14:foregroundMark x1="61670" y1="53662" x2="61670" y2="53662"/>
                          <a14:foregroundMark x1="61670" y1="53662" x2="61670" y2="53662"/>
                          <a14:foregroundMark x1="61670" y1="53662" x2="61670" y2="53662"/>
                          <a14:foregroundMark x1="61670" y1="53662" x2="61670" y2="53662"/>
                          <a14:foregroundMark x1="61670" y1="53662" x2="61670" y2="53662"/>
                        </a14:backgroundRemoval>
                      </a14:imgEffect>
                    </a14:imgLayer>
                  </a14:imgProps>
                </a:ext>
                <a:ext uri="{28A0092B-C50C-407E-A947-70E740481C1C}">
                  <a14:useLocalDpi xmlns:a14="http://schemas.microsoft.com/office/drawing/2010/main" val="0"/>
                </a:ext>
              </a:extLst>
            </a:blip>
            <a:stretch>
              <a:fillRect/>
            </a:stretch>
          </p:blipFill>
          <p:spPr>
            <a:xfrm>
              <a:off x="-427908" y="-375356"/>
              <a:ext cx="3804356" cy="3804356"/>
            </a:xfrm>
            <a:prstGeom prst="rect">
              <a:avLst/>
            </a:prstGeom>
          </p:spPr>
        </p:pic>
        <p:sp>
          <p:nvSpPr>
            <p:cNvPr id="30" name="TextBox 29">
              <a:extLst>
                <a:ext uri="{FF2B5EF4-FFF2-40B4-BE49-F238E27FC236}">
                  <a16:creationId xmlns:a16="http://schemas.microsoft.com/office/drawing/2014/main" id="{EEC71F3B-A693-640E-2E9B-B15F60B95855}"/>
                </a:ext>
              </a:extLst>
            </p:cNvPr>
            <p:cNvSpPr txBox="1"/>
            <p:nvPr/>
          </p:nvSpPr>
          <p:spPr>
            <a:xfrm>
              <a:off x="295257" y="3951446"/>
              <a:ext cx="2395494" cy="461665"/>
            </a:xfrm>
            <a:prstGeom prst="rect">
              <a:avLst/>
            </a:prstGeom>
            <a:noFill/>
          </p:spPr>
          <p:txBody>
            <a:bodyPr wrap="square" rtlCol="0">
              <a:spAutoFit/>
            </a:bodyPr>
            <a:lstStyle/>
            <a:p>
              <a:r>
                <a:rPr lang="en-US" sz="2400" b="1" dirty="0">
                  <a:solidFill>
                    <a:srgbClr val="001524"/>
                  </a:solidFill>
                  <a:latin typeface="Tw Cen MT" panose="020B0602020104020603" pitchFamily="34" charset="0"/>
                </a:rPr>
                <a:t>AKASH VARMA</a:t>
              </a:r>
              <a:endParaRPr lang="en-IN" sz="2400" b="1" dirty="0">
                <a:solidFill>
                  <a:srgbClr val="001524"/>
                </a:solidFill>
                <a:latin typeface="Tw Cen MT" panose="020B0602020104020603" pitchFamily="34" charset="0"/>
              </a:endParaRPr>
            </a:p>
          </p:txBody>
        </p:sp>
        <p:sp>
          <p:nvSpPr>
            <p:cNvPr id="34" name="TextBox 33">
              <a:extLst>
                <a:ext uri="{FF2B5EF4-FFF2-40B4-BE49-F238E27FC236}">
                  <a16:creationId xmlns:a16="http://schemas.microsoft.com/office/drawing/2014/main" id="{61D76358-6698-DC2C-B10A-9D76C7821C98}"/>
                </a:ext>
              </a:extLst>
            </p:cNvPr>
            <p:cNvSpPr txBox="1"/>
            <p:nvPr/>
          </p:nvSpPr>
          <p:spPr>
            <a:xfrm>
              <a:off x="214489" y="5080000"/>
              <a:ext cx="1985957" cy="707886"/>
            </a:xfrm>
            <a:prstGeom prst="rect">
              <a:avLst/>
            </a:prstGeom>
            <a:noFill/>
          </p:spPr>
          <p:txBody>
            <a:bodyPr wrap="square" rtlCol="0">
              <a:spAutoFit/>
            </a:bodyPr>
            <a:lstStyle/>
            <a:p>
              <a:pPr algn="ctr"/>
              <a:r>
                <a:rPr lang="en-US" sz="2000" dirty="0">
                  <a:solidFill>
                    <a:srgbClr val="15616D"/>
                  </a:solidFill>
                  <a:latin typeface="Tw Cen MT" panose="020B0602020104020603" pitchFamily="34" charset="0"/>
                </a:rPr>
                <a:t>as</a:t>
              </a:r>
            </a:p>
            <a:p>
              <a:pPr algn="ctr"/>
              <a:r>
                <a:rPr lang="en-US" sz="2000" dirty="0">
                  <a:solidFill>
                    <a:srgbClr val="15616D"/>
                  </a:solidFill>
                  <a:latin typeface="Tw Cen MT" panose="020B0602020104020603" pitchFamily="34" charset="0"/>
                </a:rPr>
                <a:t>TEAM LEAD</a:t>
              </a:r>
              <a:endParaRPr lang="en-IN" sz="2000" dirty="0">
                <a:solidFill>
                  <a:srgbClr val="15616D"/>
                </a:solidFill>
                <a:latin typeface="Tw Cen MT" panose="020B0602020104020603" pitchFamily="34" charset="0"/>
              </a:endParaRPr>
            </a:p>
          </p:txBody>
        </p:sp>
      </p:grpSp>
      <p:grpSp>
        <p:nvGrpSpPr>
          <p:cNvPr id="40" name="Group 39">
            <a:extLst>
              <a:ext uri="{FF2B5EF4-FFF2-40B4-BE49-F238E27FC236}">
                <a16:creationId xmlns:a16="http://schemas.microsoft.com/office/drawing/2014/main" id="{B50DD282-AF02-6BF7-E66B-1951AEEA308E}"/>
              </a:ext>
            </a:extLst>
          </p:cNvPr>
          <p:cNvGrpSpPr/>
          <p:nvPr/>
        </p:nvGrpSpPr>
        <p:grpSpPr>
          <a:xfrm>
            <a:off x="5529958" y="-224183"/>
            <a:ext cx="4365738" cy="7539123"/>
            <a:chOff x="5529958" y="-224183"/>
            <a:chExt cx="4365738" cy="7539123"/>
          </a:xfrm>
        </p:grpSpPr>
        <p:sp>
          <p:nvSpPr>
            <p:cNvPr id="16" name="Parallelogram 15">
              <a:extLst>
                <a:ext uri="{FF2B5EF4-FFF2-40B4-BE49-F238E27FC236}">
                  <a16:creationId xmlns:a16="http://schemas.microsoft.com/office/drawing/2014/main" id="{CA979644-E940-A1BC-1E2B-F08A54A4A7C1}"/>
                </a:ext>
              </a:extLst>
            </p:cNvPr>
            <p:cNvSpPr/>
            <p:nvPr/>
          </p:nvSpPr>
          <p:spPr>
            <a:xfrm>
              <a:off x="5529958" y="-224183"/>
              <a:ext cx="4365738" cy="7539123"/>
            </a:xfrm>
            <a:prstGeom prst="parallelogram">
              <a:avLst/>
            </a:prstGeom>
            <a:solidFill>
              <a:srgbClr val="EA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ADDFA0C5-C2CA-3657-58E5-F0C84050A96A}"/>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60693" y1="59424" x2="60693" y2="59424"/>
                          <a14:foregroundMark x1="60059" y1="61377" x2="60059" y2="61377"/>
                          <a14:foregroundMark x1="60059" y1="61377" x2="60059" y2="61377"/>
                          <a14:foregroundMark x1="60059" y1="61377" x2="60059" y2="61377"/>
                          <a14:foregroundMark x1="60352" y1="61914" x2="63184" y2="65674"/>
                          <a14:foregroundMark x1="45898" y1="39014" x2="45898" y2="39014"/>
                          <a14:foregroundMark x1="40771" y1="36719" x2="40771" y2="36719"/>
                          <a14:foregroundMark x1="40771" y1="36719" x2="40771" y2="36719"/>
                          <a14:foregroundMark x1="48193" y1="45410" x2="48193" y2="45410"/>
                          <a14:foregroundMark x1="48193" y1="45410" x2="48193" y2="45410"/>
                          <a14:foregroundMark x1="37842" y1="41992" x2="37842" y2="41992"/>
                          <a14:foregroundMark x1="37842" y1="41992" x2="37842" y2="41992"/>
                          <a14:foregroundMark x1="37842" y1="41992" x2="37842" y2="41992"/>
                          <a14:foregroundMark x1="31055" y1="42822" x2="31055" y2="42822"/>
                          <a14:foregroundMark x1="31055" y1="42969" x2="31055" y2="42969"/>
                          <a14:foregroundMark x1="31055" y1="42969" x2="31055" y2="42969"/>
                          <a14:foregroundMark x1="31055" y1="42969" x2="31055" y2="42969"/>
                          <a14:foregroundMark x1="28760" y1="35742" x2="28760" y2="35742"/>
                          <a14:foregroundMark x1="28760" y1="35742" x2="28760" y2="35742"/>
                          <a14:foregroundMark x1="28760" y1="35742" x2="28760" y2="35742"/>
                          <a14:foregroundMark x1="28760" y1="35742" x2="28760" y2="35742"/>
                        </a14:backgroundRemoval>
                      </a14:imgEffect>
                    </a14:imgLayer>
                  </a14:imgProps>
                </a:ext>
                <a:ext uri="{28A0092B-C50C-407E-A947-70E740481C1C}">
                  <a14:useLocalDpi xmlns:a14="http://schemas.microsoft.com/office/drawing/2010/main" val="0"/>
                </a:ext>
              </a:extLst>
            </a:blip>
            <a:stretch>
              <a:fillRect/>
            </a:stretch>
          </p:blipFill>
          <p:spPr>
            <a:xfrm>
              <a:off x="6236937" y="0"/>
              <a:ext cx="3429000" cy="3429000"/>
            </a:xfrm>
            <a:prstGeom prst="rect">
              <a:avLst/>
            </a:prstGeom>
          </p:spPr>
        </p:pic>
        <p:sp>
          <p:nvSpPr>
            <p:cNvPr id="32" name="TextBox 31">
              <a:extLst>
                <a:ext uri="{FF2B5EF4-FFF2-40B4-BE49-F238E27FC236}">
                  <a16:creationId xmlns:a16="http://schemas.microsoft.com/office/drawing/2014/main" id="{E024F98B-43D7-3DC2-048F-C84171D39F3E}"/>
                </a:ext>
              </a:extLst>
            </p:cNvPr>
            <p:cNvSpPr txBox="1"/>
            <p:nvPr/>
          </p:nvSpPr>
          <p:spPr>
            <a:xfrm>
              <a:off x="6612776" y="3951446"/>
              <a:ext cx="1862667" cy="461665"/>
            </a:xfrm>
            <a:prstGeom prst="rect">
              <a:avLst/>
            </a:prstGeom>
            <a:noFill/>
          </p:spPr>
          <p:txBody>
            <a:bodyPr wrap="square" rtlCol="0">
              <a:spAutoFit/>
            </a:bodyPr>
            <a:lstStyle/>
            <a:p>
              <a:r>
                <a:rPr lang="en-US" sz="2400" dirty="0">
                  <a:solidFill>
                    <a:srgbClr val="38A3A5"/>
                  </a:solidFill>
                  <a:latin typeface="Tw Cen MT" panose="020B0602020104020603" pitchFamily="34" charset="0"/>
                </a:rPr>
                <a:t>SURYA TEJA</a:t>
              </a:r>
              <a:endParaRPr lang="en-IN" sz="2400" dirty="0">
                <a:solidFill>
                  <a:srgbClr val="38A3A5"/>
                </a:solidFill>
                <a:latin typeface="Tw Cen MT" panose="020B0602020104020603" pitchFamily="34" charset="0"/>
              </a:endParaRPr>
            </a:p>
          </p:txBody>
        </p:sp>
        <p:sp>
          <p:nvSpPr>
            <p:cNvPr id="35" name="TextBox 34">
              <a:extLst>
                <a:ext uri="{FF2B5EF4-FFF2-40B4-BE49-F238E27FC236}">
                  <a16:creationId xmlns:a16="http://schemas.microsoft.com/office/drawing/2014/main" id="{BB7EACE2-F52B-8287-458C-2D2570F31909}"/>
                </a:ext>
              </a:extLst>
            </p:cNvPr>
            <p:cNvSpPr txBox="1"/>
            <p:nvPr/>
          </p:nvSpPr>
          <p:spPr>
            <a:xfrm>
              <a:off x="6264232" y="4994332"/>
              <a:ext cx="2559755" cy="707886"/>
            </a:xfrm>
            <a:prstGeom prst="rect">
              <a:avLst/>
            </a:prstGeom>
            <a:noFill/>
          </p:spPr>
          <p:txBody>
            <a:bodyPr wrap="square" rtlCol="0">
              <a:spAutoFit/>
            </a:bodyPr>
            <a:lstStyle/>
            <a:p>
              <a:pPr algn="ctr"/>
              <a:r>
                <a:rPr lang="en-US" sz="2000" dirty="0">
                  <a:solidFill>
                    <a:srgbClr val="6D597A"/>
                  </a:solidFill>
                  <a:latin typeface="Tw Cen MT" panose="020B0602020104020603" pitchFamily="34" charset="0"/>
                </a:rPr>
                <a:t>as</a:t>
              </a:r>
            </a:p>
            <a:p>
              <a:pPr algn="ctr"/>
              <a:r>
                <a:rPr lang="en-US" sz="2000" dirty="0">
                  <a:solidFill>
                    <a:srgbClr val="6D597A"/>
                  </a:solidFill>
                  <a:latin typeface="Tw Cen MT" panose="020B0602020104020603" pitchFamily="34" charset="0"/>
                </a:rPr>
                <a:t>HARDWARE ENGINEER</a:t>
              </a:r>
              <a:endParaRPr lang="en-IN" sz="2000" dirty="0">
                <a:solidFill>
                  <a:srgbClr val="6D597A"/>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id="{B3F806E5-EE97-AA31-BF60-A33DB129BFF5}"/>
              </a:ext>
            </a:extLst>
          </p:cNvPr>
          <p:cNvGrpSpPr/>
          <p:nvPr/>
        </p:nvGrpSpPr>
        <p:grpSpPr>
          <a:xfrm>
            <a:off x="2247038" y="-408710"/>
            <a:ext cx="4365738" cy="7723650"/>
            <a:chOff x="2247038" y="-408710"/>
            <a:chExt cx="4365738" cy="7723650"/>
          </a:xfrm>
        </p:grpSpPr>
        <p:sp>
          <p:nvSpPr>
            <p:cNvPr id="15" name="Parallelogram 14">
              <a:extLst>
                <a:ext uri="{FF2B5EF4-FFF2-40B4-BE49-F238E27FC236}">
                  <a16:creationId xmlns:a16="http://schemas.microsoft.com/office/drawing/2014/main" id="{57AC2E78-12A1-77C3-598F-6B98943E5F6D}"/>
                </a:ext>
              </a:extLst>
            </p:cNvPr>
            <p:cNvSpPr/>
            <p:nvPr/>
          </p:nvSpPr>
          <p:spPr>
            <a:xfrm>
              <a:off x="2247038" y="-224183"/>
              <a:ext cx="4365738" cy="7539123"/>
            </a:xfrm>
            <a:prstGeom prst="parallelogram">
              <a:avLst/>
            </a:prstGeom>
            <a:solidFill>
              <a:srgbClr val="CCE3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877248D3-8C72-E4EB-3D67-0429206F553C}"/>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10000" b="90000" l="10000" r="90000">
                          <a14:foregroundMark x1="37646" y1="24707" x2="37646" y2="24707"/>
                          <a14:foregroundMark x1="37646" y1="24707" x2="37646" y2="24707"/>
                          <a14:foregroundMark x1="37646" y1="24707" x2="37646" y2="24707"/>
                          <a14:foregroundMark x1="62012" y1="25195" x2="62012" y2="25195"/>
                          <a14:foregroundMark x1="62012" y1="25195" x2="62012" y2="25195"/>
                          <a14:foregroundMark x1="62012" y1="25195" x2="62012" y2="25195"/>
                          <a14:foregroundMark x1="62012" y1="25195" x2="62012" y2="25195"/>
                        </a14:backgroundRemoval>
                      </a14:imgEffect>
                    </a14:imgLayer>
                  </a14:imgProps>
                </a:ext>
                <a:ext uri="{28A0092B-C50C-407E-A947-70E740481C1C}">
                  <a14:useLocalDpi xmlns:a14="http://schemas.microsoft.com/office/drawing/2010/main" val="0"/>
                </a:ext>
              </a:extLst>
            </a:blip>
            <a:stretch>
              <a:fillRect/>
            </a:stretch>
          </p:blipFill>
          <p:spPr>
            <a:xfrm>
              <a:off x="2625253" y="-408710"/>
              <a:ext cx="3826267" cy="3826267"/>
            </a:xfrm>
            <a:prstGeom prst="rect">
              <a:avLst/>
            </a:prstGeom>
          </p:spPr>
        </p:pic>
        <p:sp>
          <p:nvSpPr>
            <p:cNvPr id="31" name="TextBox 30">
              <a:extLst>
                <a:ext uri="{FF2B5EF4-FFF2-40B4-BE49-F238E27FC236}">
                  <a16:creationId xmlns:a16="http://schemas.microsoft.com/office/drawing/2014/main" id="{88A5AE2D-3728-500A-7F34-76C41DFFF6CE}"/>
                </a:ext>
              </a:extLst>
            </p:cNvPr>
            <p:cNvSpPr txBox="1"/>
            <p:nvPr/>
          </p:nvSpPr>
          <p:spPr>
            <a:xfrm>
              <a:off x="3264337" y="3951446"/>
              <a:ext cx="2054578" cy="461665"/>
            </a:xfrm>
            <a:prstGeom prst="rect">
              <a:avLst/>
            </a:prstGeom>
            <a:noFill/>
          </p:spPr>
          <p:txBody>
            <a:bodyPr wrap="square" rtlCol="0">
              <a:spAutoFit/>
            </a:bodyPr>
            <a:lstStyle/>
            <a:p>
              <a:r>
                <a:rPr lang="en-US" sz="2400" dirty="0">
                  <a:solidFill>
                    <a:srgbClr val="15616D"/>
                  </a:solidFill>
                  <a:latin typeface="Tw Cen MT" panose="020B0602020104020603" pitchFamily="34" charset="0"/>
                </a:rPr>
                <a:t>PRANAV SAI</a:t>
              </a:r>
              <a:endParaRPr lang="en-IN" sz="2400" dirty="0">
                <a:solidFill>
                  <a:srgbClr val="15616D"/>
                </a:solidFill>
                <a:latin typeface="Tw Cen MT" panose="020B0602020104020603" pitchFamily="34" charset="0"/>
              </a:endParaRPr>
            </a:p>
          </p:txBody>
        </p:sp>
        <p:sp>
          <p:nvSpPr>
            <p:cNvPr id="36" name="TextBox 35">
              <a:extLst>
                <a:ext uri="{FF2B5EF4-FFF2-40B4-BE49-F238E27FC236}">
                  <a16:creationId xmlns:a16="http://schemas.microsoft.com/office/drawing/2014/main" id="{35832155-4B93-3817-DC91-B5B008614642}"/>
                </a:ext>
              </a:extLst>
            </p:cNvPr>
            <p:cNvSpPr txBox="1"/>
            <p:nvPr/>
          </p:nvSpPr>
          <p:spPr>
            <a:xfrm>
              <a:off x="3116579" y="5080000"/>
              <a:ext cx="1985957" cy="707886"/>
            </a:xfrm>
            <a:prstGeom prst="rect">
              <a:avLst/>
            </a:prstGeom>
            <a:noFill/>
          </p:spPr>
          <p:txBody>
            <a:bodyPr wrap="square" rtlCol="0">
              <a:spAutoFit/>
            </a:bodyPr>
            <a:lstStyle/>
            <a:p>
              <a:pPr algn="ctr"/>
              <a:r>
                <a:rPr lang="en-US" sz="2000" dirty="0">
                  <a:solidFill>
                    <a:srgbClr val="457B9D"/>
                  </a:solidFill>
                  <a:latin typeface="Tw Cen MT" panose="020B0602020104020603" pitchFamily="34" charset="0"/>
                </a:rPr>
                <a:t>as</a:t>
              </a:r>
            </a:p>
            <a:p>
              <a:pPr algn="ctr"/>
              <a:r>
                <a:rPr lang="en-US" sz="2000" dirty="0">
                  <a:solidFill>
                    <a:srgbClr val="457B9D"/>
                  </a:solidFill>
                  <a:latin typeface="Tw Cen MT" panose="020B0602020104020603" pitchFamily="34" charset="0"/>
                </a:rPr>
                <a:t>R&amp;D ENGINEER</a:t>
              </a:r>
              <a:endParaRPr lang="en-IN" sz="2000" dirty="0">
                <a:solidFill>
                  <a:srgbClr val="457B9D"/>
                </a:solidFill>
                <a:latin typeface="Tw Cen MT" panose="020B0602020104020603" pitchFamily="34" charset="0"/>
              </a:endParaRPr>
            </a:p>
          </p:txBody>
        </p:sp>
      </p:grpSp>
      <p:grpSp>
        <p:nvGrpSpPr>
          <p:cNvPr id="41" name="Group 40">
            <a:extLst>
              <a:ext uri="{FF2B5EF4-FFF2-40B4-BE49-F238E27FC236}">
                <a16:creationId xmlns:a16="http://schemas.microsoft.com/office/drawing/2014/main" id="{F460E6F1-2DF5-1834-B9B5-D105FF405AC7}"/>
              </a:ext>
            </a:extLst>
          </p:cNvPr>
          <p:cNvGrpSpPr/>
          <p:nvPr/>
        </p:nvGrpSpPr>
        <p:grpSpPr>
          <a:xfrm>
            <a:off x="8812878" y="-224183"/>
            <a:ext cx="4365738" cy="7539123"/>
            <a:chOff x="8812878" y="-224183"/>
            <a:chExt cx="4365738" cy="7539123"/>
          </a:xfrm>
        </p:grpSpPr>
        <p:sp>
          <p:nvSpPr>
            <p:cNvPr id="17" name="Parallelogram 16">
              <a:extLst>
                <a:ext uri="{FF2B5EF4-FFF2-40B4-BE49-F238E27FC236}">
                  <a16:creationId xmlns:a16="http://schemas.microsoft.com/office/drawing/2014/main" id="{0348AD8F-2FE2-0228-6F52-0B2C82E781C0}"/>
                </a:ext>
              </a:extLst>
            </p:cNvPr>
            <p:cNvSpPr/>
            <p:nvPr/>
          </p:nvSpPr>
          <p:spPr>
            <a:xfrm>
              <a:off x="8812878" y="-224183"/>
              <a:ext cx="4365738" cy="7539123"/>
            </a:xfrm>
            <a:prstGeom prst="parallelogram">
              <a:avLst/>
            </a:prstGeom>
            <a:solidFill>
              <a:srgbClr val="F6FF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35BDEF5B-0F3D-4DB8-EE92-F33016DD6BFF}"/>
                </a:ext>
              </a:extLst>
            </p:cNvPr>
            <p:cNvPicPr>
              <a:picLocks noChangeAspect="1"/>
            </p:cNvPicPr>
            <p:nvPr/>
          </p:nvPicPr>
          <p:blipFill>
            <a:blip r:embed="rId9" cstate="hqprint">
              <a:extLst>
                <a:ext uri="{BEBA8EAE-BF5A-486C-A8C5-ECC9F3942E4B}">
                  <a14:imgProps xmlns:a14="http://schemas.microsoft.com/office/drawing/2010/main">
                    <a14:imgLayer r:embed="rId10">
                      <a14:imgEffect>
                        <a14:backgroundRemoval t="10000" b="90000" l="10000" r="90000">
                          <a14:foregroundMark x1="57617" y1="73584" x2="57617" y2="73584"/>
                          <a14:foregroundMark x1="59814" y1="70996" x2="59814" y2="70996"/>
                        </a14:backgroundRemoval>
                      </a14:imgEffect>
                    </a14:imgLayer>
                  </a14:imgProps>
                </a:ext>
                <a:ext uri="{28A0092B-C50C-407E-A947-70E740481C1C}">
                  <a14:useLocalDpi xmlns:a14="http://schemas.microsoft.com/office/drawing/2010/main" val="0"/>
                </a:ext>
              </a:extLst>
            </a:blip>
            <a:stretch>
              <a:fillRect/>
            </a:stretch>
          </p:blipFill>
          <p:spPr>
            <a:xfrm>
              <a:off x="9709327" y="428080"/>
              <a:ext cx="2572840" cy="2572840"/>
            </a:xfrm>
            <a:prstGeom prst="rect">
              <a:avLst/>
            </a:prstGeom>
          </p:spPr>
        </p:pic>
        <p:sp>
          <p:nvSpPr>
            <p:cNvPr id="33" name="TextBox 32">
              <a:extLst>
                <a:ext uri="{FF2B5EF4-FFF2-40B4-BE49-F238E27FC236}">
                  <a16:creationId xmlns:a16="http://schemas.microsoft.com/office/drawing/2014/main" id="{330EC280-F5E5-F6EF-52BB-6E0AC996919F}"/>
                </a:ext>
              </a:extLst>
            </p:cNvPr>
            <p:cNvSpPr txBox="1"/>
            <p:nvPr/>
          </p:nvSpPr>
          <p:spPr>
            <a:xfrm>
              <a:off x="9386464" y="3951446"/>
              <a:ext cx="2709334" cy="461665"/>
            </a:xfrm>
            <a:prstGeom prst="rect">
              <a:avLst/>
            </a:prstGeom>
            <a:noFill/>
          </p:spPr>
          <p:txBody>
            <a:bodyPr wrap="square" rtlCol="0">
              <a:spAutoFit/>
            </a:bodyPr>
            <a:lstStyle/>
            <a:p>
              <a:r>
                <a:rPr lang="en-US" sz="2400" dirty="0">
                  <a:solidFill>
                    <a:srgbClr val="457B9D"/>
                  </a:solidFill>
                  <a:latin typeface="Tw Cen MT" panose="020B0602020104020603" pitchFamily="34" charset="0"/>
                </a:rPr>
                <a:t>HARSHA VARDHAN</a:t>
              </a:r>
              <a:endParaRPr lang="en-IN" sz="2400" dirty="0">
                <a:solidFill>
                  <a:srgbClr val="457B9D"/>
                </a:solidFill>
                <a:latin typeface="Tw Cen MT" panose="020B0602020104020603" pitchFamily="34" charset="0"/>
              </a:endParaRPr>
            </a:p>
          </p:txBody>
        </p:sp>
        <p:sp>
          <p:nvSpPr>
            <p:cNvPr id="37" name="TextBox 36">
              <a:extLst>
                <a:ext uri="{FF2B5EF4-FFF2-40B4-BE49-F238E27FC236}">
                  <a16:creationId xmlns:a16="http://schemas.microsoft.com/office/drawing/2014/main" id="{4CF39536-DBC5-553C-BF30-093C99B3B202}"/>
                </a:ext>
              </a:extLst>
            </p:cNvPr>
            <p:cNvSpPr txBox="1"/>
            <p:nvPr/>
          </p:nvSpPr>
          <p:spPr>
            <a:xfrm>
              <a:off x="9584020" y="4984372"/>
              <a:ext cx="2314222" cy="707886"/>
            </a:xfrm>
            <a:prstGeom prst="rect">
              <a:avLst/>
            </a:prstGeom>
            <a:noFill/>
          </p:spPr>
          <p:txBody>
            <a:bodyPr wrap="square" rtlCol="0">
              <a:spAutoFit/>
            </a:bodyPr>
            <a:lstStyle/>
            <a:p>
              <a:pPr algn="ctr"/>
              <a:r>
                <a:rPr lang="en-US" sz="2000" dirty="0">
                  <a:solidFill>
                    <a:srgbClr val="183A37"/>
                  </a:solidFill>
                  <a:latin typeface="Tw Cen MT" panose="020B0602020104020603" pitchFamily="34" charset="0"/>
                </a:rPr>
                <a:t>as</a:t>
              </a:r>
            </a:p>
            <a:p>
              <a:pPr algn="ctr"/>
              <a:r>
                <a:rPr lang="en-US" sz="2000" dirty="0">
                  <a:solidFill>
                    <a:srgbClr val="183A37"/>
                  </a:solidFill>
                  <a:latin typeface="Tw Cen MT" panose="020B0602020104020603" pitchFamily="34" charset="0"/>
                </a:rPr>
                <a:t>TESTING ENGINEER</a:t>
              </a:r>
              <a:endParaRPr lang="en-IN" sz="2000" dirty="0">
                <a:solidFill>
                  <a:srgbClr val="183A37"/>
                </a:solidFill>
                <a:latin typeface="Tw Cen MT" panose="020B0602020104020603" pitchFamily="34" charset="0"/>
              </a:endParaRPr>
            </a:p>
          </p:txBody>
        </p:sp>
      </p:grpSp>
    </p:spTree>
    <p:extLst>
      <p:ext uri="{BB962C8B-B14F-4D97-AF65-F5344CB8AC3E}">
        <p14:creationId xmlns:p14="http://schemas.microsoft.com/office/powerpoint/2010/main" val="18924737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82C0C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0925D1-C33D-CD92-F976-3B60C5437CC9}"/>
              </a:ext>
            </a:extLst>
          </p:cNvPr>
          <p:cNvSpPr txBox="1"/>
          <p:nvPr/>
        </p:nvSpPr>
        <p:spPr>
          <a:xfrm>
            <a:off x="1494064" y="1347749"/>
            <a:ext cx="9203872" cy="3785652"/>
          </a:xfrm>
          <a:prstGeom prst="rect">
            <a:avLst/>
          </a:prstGeom>
          <a:noFill/>
        </p:spPr>
        <p:txBody>
          <a:bodyPr wrap="square">
            <a:spAutoFit/>
          </a:bodyPr>
          <a:lstStyle/>
          <a:p>
            <a:pPr algn="just"/>
            <a:br>
              <a:rPr lang="en-IN" sz="2000" dirty="0">
                <a:latin typeface="Tw Cen MT" panose="020B0602020104020603" pitchFamily="34" charset="0"/>
              </a:rPr>
            </a:br>
            <a:br>
              <a:rPr lang="en-IN" sz="2000" dirty="0">
                <a:latin typeface="Tw Cen MT" panose="020B0602020104020603" pitchFamily="34" charset="0"/>
              </a:rPr>
            </a:br>
            <a:r>
              <a:rPr lang="en-IN" sz="2000" dirty="0">
                <a:latin typeface="Tw Cen MT" panose="020B0602020104020603" pitchFamily="34" charset="0"/>
              </a:rPr>
              <a:t>Our team has been dedicated to the Vital Watch Project for over a year, focusing on hardware innovation, embedded systems design, and real-time health monitoring solutions. We had the privilege of presenting our idea at the World Health Innovation Forum (WHIF), where it gained appreciation from doctors, researchers, and industrial experts from over 50 countries .We come from an Electronics and Communication Engineering background and have gained deep practical knowledge through industrial internships and training programs focused on embedded systems and IoT development. Our continuous R&amp;D efforts have allowed us to develop custom hardware solutions — including PCB design, sensor interfacing, wireless data communication, and power-efficient embedded architectures. </a:t>
            </a:r>
          </a:p>
        </p:txBody>
      </p:sp>
      <p:sp>
        <p:nvSpPr>
          <p:cNvPr id="7" name="TextBox 6">
            <a:extLst>
              <a:ext uri="{FF2B5EF4-FFF2-40B4-BE49-F238E27FC236}">
                <a16:creationId xmlns:a16="http://schemas.microsoft.com/office/drawing/2014/main" id="{D000B084-4290-82CB-BF66-44B5D86E5FFF}"/>
              </a:ext>
            </a:extLst>
          </p:cNvPr>
          <p:cNvSpPr txBox="1"/>
          <p:nvPr/>
        </p:nvSpPr>
        <p:spPr>
          <a:xfrm>
            <a:off x="3048000" y="366623"/>
            <a:ext cx="6096000" cy="523220"/>
          </a:xfrm>
          <a:prstGeom prst="rect">
            <a:avLst/>
          </a:prstGeom>
          <a:noFill/>
        </p:spPr>
        <p:txBody>
          <a:bodyPr wrap="square">
            <a:spAutoFit/>
          </a:bodyPr>
          <a:lstStyle/>
          <a:p>
            <a:r>
              <a:rPr lang="en-IN" sz="2800" dirty="0">
                <a:latin typeface="Montserrat Black" pitchFamily="2" charset="0"/>
              </a:rPr>
              <a:t>Background / Credentials :</a:t>
            </a:r>
            <a:endParaRPr lang="en-IN" sz="2800" dirty="0"/>
          </a:p>
        </p:txBody>
      </p:sp>
    </p:spTree>
    <p:extLst>
      <p:ext uri="{BB962C8B-B14F-4D97-AF65-F5344CB8AC3E}">
        <p14:creationId xmlns:p14="http://schemas.microsoft.com/office/powerpoint/2010/main" val="371847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78A7F"/>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32EED-C4FB-6185-EA44-1F7D46778266}"/>
              </a:ext>
            </a:extLst>
          </p:cNvPr>
          <p:cNvSpPr txBox="1"/>
          <p:nvPr/>
        </p:nvSpPr>
        <p:spPr>
          <a:xfrm>
            <a:off x="2296884" y="1690062"/>
            <a:ext cx="7598229" cy="3477875"/>
          </a:xfrm>
          <a:prstGeom prst="rect">
            <a:avLst/>
          </a:prstGeom>
          <a:noFill/>
        </p:spPr>
        <p:txBody>
          <a:bodyPr wrap="square">
            <a:spAutoFit/>
          </a:bodyPr>
          <a:lstStyle/>
          <a:p>
            <a:pPr algn="just"/>
            <a:r>
              <a:rPr lang="en-IN" sz="2000" dirty="0">
                <a:latin typeface="Tw Cen MT" panose="020B0602020104020603" pitchFamily="34" charset="0"/>
              </a:rPr>
              <a:t>Our team possesses strong technical expertise in hardware design, embedded firmware development, and communication systems. We have successfully built multiple working prototypes of Vital Watch, integrating ESP-NOW and </a:t>
            </a:r>
            <a:r>
              <a:rPr lang="en-IN" sz="2000" dirty="0" err="1">
                <a:latin typeface="Tw Cen MT" panose="020B0602020104020603" pitchFamily="34" charset="0"/>
              </a:rPr>
              <a:t>WiFi</a:t>
            </a:r>
            <a:r>
              <a:rPr lang="en-IN" sz="2000" dirty="0">
                <a:latin typeface="Tw Cen MT" panose="020B0602020104020603" pitchFamily="34" charset="0"/>
              </a:rPr>
              <a:t> hybrid communication, AES-128 data encryption, and optimized power management circuits for continuous patient monitoring. Through our industrial training experiences, we’ve learned to approach problems from both engineering and product development perspectives — ensuring our solutions are not only functional but also reliable for real-world deployment. Our proven capability in designing, testing, and refining embedded hardware makes us fully equipped to execute and scale this project efficiently.</a:t>
            </a:r>
          </a:p>
        </p:txBody>
      </p:sp>
      <p:sp>
        <p:nvSpPr>
          <p:cNvPr id="7" name="TextBox 6">
            <a:extLst>
              <a:ext uri="{FF2B5EF4-FFF2-40B4-BE49-F238E27FC236}">
                <a16:creationId xmlns:a16="http://schemas.microsoft.com/office/drawing/2014/main" id="{1D871B10-8575-0F42-124E-D9FE52395136}"/>
              </a:ext>
            </a:extLst>
          </p:cNvPr>
          <p:cNvSpPr txBox="1"/>
          <p:nvPr/>
        </p:nvSpPr>
        <p:spPr>
          <a:xfrm>
            <a:off x="903514" y="172722"/>
            <a:ext cx="10384971" cy="1384995"/>
          </a:xfrm>
          <a:prstGeom prst="rect">
            <a:avLst/>
          </a:prstGeom>
          <a:noFill/>
        </p:spPr>
        <p:txBody>
          <a:bodyPr wrap="square">
            <a:spAutoFit/>
          </a:bodyPr>
          <a:lstStyle/>
          <a:p>
            <a:r>
              <a:rPr lang="en-IN" sz="2800" dirty="0">
                <a:latin typeface="Montserrat Black" pitchFamily="2" charset="0"/>
              </a:rPr>
              <a:t>Why This Team is Capable of Executing the Project :</a:t>
            </a:r>
            <a:br>
              <a:rPr lang="en-IN" sz="2800" dirty="0"/>
            </a:br>
            <a:br>
              <a:rPr lang="en-IN" sz="2800" dirty="0"/>
            </a:br>
            <a:endParaRPr lang="en-IN" sz="2800" dirty="0"/>
          </a:p>
        </p:txBody>
      </p:sp>
    </p:spTree>
    <p:extLst>
      <p:ext uri="{BB962C8B-B14F-4D97-AF65-F5344CB8AC3E}">
        <p14:creationId xmlns:p14="http://schemas.microsoft.com/office/powerpoint/2010/main" val="2104932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5FFF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0C2F8C-CB92-81F2-91DB-5EF306B2FDB0}"/>
              </a:ext>
            </a:extLst>
          </p:cNvPr>
          <p:cNvSpPr txBox="1"/>
          <p:nvPr/>
        </p:nvSpPr>
        <p:spPr>
          <a:xfrm>
            <a:off x="1666875" y="1382286"/>
            <a:ext cx="8858250" cy="4093428"/>
          </a:xfrm>
          <a:prstGeom prst="rect">
            <a:avLst/>
          </a:prstGeom>
          <a:noFill/>
        </p:spPr>
        <p:txBody>
          <a:bodyPr wrap="square">
            <a:spAutoFit/>
          </a:bodyPr>
          <a:lstStyle/>
          <a:p>
            <a:r>
              <a:rPr lang="en-IN" sz="2000" dirty="0">
                <a:latin typeface="Tw Cen MT" panose="020B0602020104020603" pitchFamily="34" charset="0"/>
              </a:rPr>
              <a:t>We are seeking mentorship, technical collaboration, and funding support to take Vital Watch from a working prototype to a fully deployable healthcare solution.</a:t>
            </a:r>
          </a:p>
          <a:p>
            <a:endParaRPr lang="en-IN" dirty="0"/>
          </a:p>
          <a:p>
            <a:pPr marL="285750" indent="-285750">
              <a:buFont typeface="Arial" panose="020B0604020202020204" pitchFamily="34" charset="0"/>
              <a:buChar char="•"/>
            </a:pPr>
            <a:r>
              <a:rPr lang="en-IN" dirty="0">
                <a:latin typeface="Tw Cen MT Condensed Extra Bold" panose="020B0803020202020204" pitchFamily="34" charset="0"/>
              </a:rPr>
              <a:t>Mentorship: </a:t>
            </a:r>
            <a:r>
              <a:rPr lang="en-IN" dirty="0">
                <a:latin typeface="Tw Cen MT" panose="020B0602020104020603" pitchFamily="34" charset="0"/>
              </a:rPr>
              <a:t>Guidance from embedded system experts and medical device professionals to refine our design for clinical reliability and large-scale deployment.</a:t>
            </a:r>
          </a:p>
          <a:p>
            <a:pPr marL="285750" indent="-285750">
              <a:buFont typeface="Arial" panose="020B0604020202020204" pitchFamily="34" charset="0"/>
              <a:buChar char="•"/>
            </a:pPr>
            <a:r>
              <a:rPr lang="en-IN" dirty="0">
                <a:latin typeface="Tw Cen MT Condensed Extra Bold" panose="020B0803020202020204" pitchFamily="34" charset="0"/>
              </a:rPr>
              <a:t>Funding Support: </a:t>
            </a:r>
            <a:r>
              <a:rPr lang="en-IN" dirty="0">
                <a:latin typeface="Tw Cen MT" panose="020B0602020104020603" pitchFamily="34" charset="0"/>
              </a:rPr>
              <a:t>To develop production-grade PCBs, perform advanced testing, and integrate cloud-based monitoring infrastructure.</a:t>
            </a:r>
          </a:p>
          <a:p>
            <a:pPr marL="285750" indent="-285750">
              <a:buFont typeface="Arial" panose="020B0604020202020204" pitchFamily="34" charset="0"/>
              <a:buChar char="•"/>
            </a:pPr>
            <a:r>
              <a:rPr lang="en-IN" dirty="0">
                <a:latin typeface="Tw Cen MT Condensed Extra Bold" panose="020B0803020202020204" pitchFamily="34" charset="0"/>
              </a:rPr>
              <a:t>Partnerships: </a:t>
            </a:r>
            <a:r>
              <a:rPr lang="en-IN" dirty="0">
                <a:latin typeface="Tw Cen MT" panose="020B0602020104020603" pitchFamily="34" charset="0"/>
              </a:rPr>
              <a:t>Collaboration with healthcare institutions and IoT companies to pilot Vital Watch in real hospital environments.</a:t>
            </a:r>
          </a:p>
          <a:p>
            <a:pPr marL="285750" indent="-285750">
              <a:buFont typeface="Arial" panose="020B0604020202020204" pitchFamily="34" charset="0"/>
              <a:buChar char="•"/>
            </a:pPr>
            <a:r>
              <a:rPr lang="en-IN" dirty="0">
                <a:latin typeface="Tw Cen MT Condensed Extra Bold" panose="020B0803020202020204" pitchFamily="34" charset="0"/>
              </a:rPr>
              <a:t>Feedback</a:t>
            </a:r>
            <a:r>
              <a:rPr lang="en-IN" dirty="0">
                <a:latin typeface="Tw Cen MT" panose="020B0602020104020603" pitchFamily="34" charset="0"/>
              </a:rPr>
              <a:t>: Insights from judges and domain experts to strengthen our device’s usability, performance, and data security.</a:t>
            </a:r>
          </a:p>
          <a:p>
            <a:endParaRPr lang="en-IN" dirty="0"/>
          </a:p>
          <a:p>
            <a:r>
              <a:rPr lang="en-IN" sz="2000" dirty="0">
                <a:latin typeface="Tw Cen MT" panose="020B0602020104020603" pitchFamily="34" charset="0"/>
              </a:rPr>
              <a:t>With your support, Vital Watch can evolve into an affordable, real-time health monitoring network that truly empowers hospitals and caregivers.</a:t>
            </a:r>
          </a:p>
        </p:txBody>
      </p:sp>
      <p:sp>
        <p:nvSpPr>
          <p:cNvPr id="6" name="TextBox 5">
            <a:extLst>
              <a:ext uri="{FF2B5EF4-FFF2-40B4-BE49-F238E27FC236}">
                <a16:creationId xmlns:a16="http://schemas.microsoft.com/office/drawing/2014/main" id="{AA15000E-B84A-73A2-D747-15CF4CA75ADC}"/>
              </a:ext>
            </a:extLst>
          </p:cNvPr>
          <p:cNvSpPr txBox="1"/>
          <p:nvPr/>
        </p:nvSpPr>
        <p:spPr>
          <a:xfrm>
            <a:off x="5538216" y="275091"/>
            <a:ext cx="1115568" cy="584775"/>
          </a:xfrm>
          <a:prstGeom prst="rect">
            <a:avLst/>
          </a:prstGeom>
          <a:noFill/>
        </p:spPr>
        <p:txBody>
          <a:bodyPr wrap="square" rtlCol="0">
            <a:spAutoFit/>
          </a:bodyPr>
          <a:lstStyle/>
          <a:p>
            <a:r>
              <a:rPr lang="en-US" sz="3200" dirty="0">
                <a:latin typeface="Montserrat Black" pitchFamily="2" charset="0"/>
              </a:rPr>
              <a:t>ASK</a:t>
            </a:r>
            <a:endParaRPr lang="en-IN" sz="3200" dirty="0">
              <a:latin typeface="Montserrat Black" pitchFamily="2" charset="0"/>
            </a:endParaRPr>
          </a:p>
        </p:txBody>
      </p:sp>
    </p:spTree>
    <p:extLst>
      <p:ext uri="{BB962C8B-B14F-4D97-AF65-F5344CB8AC3E}">
        <p14:creationId xmlns:p14="http://schemas.microsoft.com/office/powerpoint/2010/main" val="111275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7E99-FF51-343F-D700-761B9DF8C7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EE802AF-82F6-FAA7-3F30-ABB67ECAA1F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1"/>
            <a:ext cx="12331337" cy="6911963"/>
          </a:xfrm>
          <a:prstGeom prst="rect">
            <a:avLst/>
          </a:prstGeom>
        </p:spPr>
      </p:pic>
      <p:sp>
        <p:nvSpPr>
          <p:cNvPr id="6" name="Rectangle 5">
            <a:extLst>
              <a:ext uri="{FF2B5EF4-FFF2-40B4-BE49-F238E27FC236}">
                <a16:creationId xmlns:a16="http://schemas.microsoft.com/office/drawing/2014/main" id="{C1953441-E651-0898-A1B0-49251D1C831E}"/>
              </a:ext>
            </a:extLst>
          </p:cNvPr>
          <p:cNvSpPr/>
          <p:nvPr/>
        </p:nvSpPr>
        <p:spPr>
          <a:xfrm>
            <a:off x="-1" y="-1"/>
            <a:ext cx="12192000" cy="6858000"/>
          </a:xfrm>
          <a:prstGeom prst="rect">
            <a:avLst/>
          </a:prstGeom>
          <a:solidFill>
            <a:schemeClr val="tx1">
              <a:lumMod val="95000"/>
              <a:lumOff val="5000"/>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78B1077-C6B6-C4EF-5000-E651BEC8C93F}"/>
              </a:ext>
            </a:extLst>
          </p:cNvPr>
          <p:cNvSpPr txBox="1"/>
          <p:nvPr/>
        </p:nvSpPr>
        <p:spPr>
          <a:xfrm>
            <a:off x="4097380" y="3075056"/>
            <a:ext cx="4136574" cy="707886"/>
          </a:xfrm>
          <a:prstGeom prst="rect">
            <a:avLst/>
          </a:prstGeom>
          <a:noFill/>
        </p:spPr>
        <p:txBody>
          <a:bodyPr wrap="square" rtlCol="0">
            <a:spAutoFit/>
          </a:bodyPr>
          <a:lstStyle/>
          <a:p>
            <a:r>
              <a:rPr lang="en-US" sz="4000" dirty="0">
                <a:solidFill>
                  <a:schemeClr val="bg1"/>
                </a:solidFill>
                <a:latin typeface="Montserrat Black" pitchFamily="2" charset="0"/>
              </a:rPr>
              <a:t>COMPONENTS</a:t>
            </a:r>
            <a:endParaRPr lang="en-IN" sz="4000" dirty="0">
              <a:solidFill>
                <a:schemeClr val="bg1"/>
              </a:solidFill>
              <a:latin typeface="Montserrat Black" pitchFamily="2" charset="0"/>
            </a:endParaRPr>
          </a:p>
        </p:txBody>
      </p:sp>
    </p:spTree>
    <p:extLst>
      <p:ext uri="{BB962C8B-B14F-4D97-AF65-F5344CB8AC3E}">
        <p14:creationId xmlns:p14="http://schemas.microsoft.com/office/powerpoint/2010/main" val="262834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pic>
        <p:nvPicPr>
          <p:cNvPr id="3" name="Picture 8" descr="BMP280 Barometric Pressure and Altitude Sensor I2C/SPI Module at Rs 180.00  | Peelamedu | Coimbatore | ID: 2853590762062">
            <a:extLst>
              <a:ext uri="{FF2B5EF4-FFF2-40B4-BE49-F238E27FC236}">
                <a16:creationId xmlns:a16="http://schemas.microsoft.com/office/drawing/2014/main" id="{B0983223-1FAF-5DD8-E509-A99B0E07B9D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3" b="89899" l="2000" r="90000">
                        <a14:foregroundMark x1="53000" y1="7071" x2="53000" y2="7071"/>
                        <a14:foregroundMark x1="48800" y1="505" x2="48800" y2="505"/>
                        <a14:foregroundMark x1="5000" y1="44444" x2="5000" y2="44444"/>
                        <a14:foregroundMark x1="2000" y1="40657" x2="2000" y2="40657"/>
                        <a14:foregroundMark x1="24200" y1="36364" x2="24200" y2="36364"/>
                        <a14:foregroundMark x1="62400" y1="69444" x2="62400" y2="69444"/>
                        <a14:foregroundMark x1="59000" y1="69444" x2="59000" y2="69444"/>
                        <a14:foregroundMark x1="59000" y1="69444" x2="59000" y2="694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57294" y="4886021"/>
            <a:ext cx="1852876" cy="1467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itHub - sparkfun/AD8232_Heart_Rate_Monitor: AD8232 Heart Rate Monitor">
            <a:extLst>
              <a:ext uri="{FF2B5EF4-FFF2-40B4-BE49-F238E27FC236}">
                <a16:creationId xmlns:a16="http://schemas.microsoft.com/office/drawing/2014/main" id="{8C8D3098-1CB6-3BE0-905C-1F93C8E88686}"/>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7000" b="95167" l="10000" r="90000">
                        <a14:foregroundMark x1="69167" y1="10500" x2="69167" y2="10500"/>
                        <a14:foregroundMark x1="69167" y1="8000" x2="69167" y2="8000"/>
                        <a14:foregroundMark x1="82333" y1="7500" x2="82333" y2="7500"/>
                        <a14:foregroundMark x1="28333" y1="7000" x2="28333" y2="7000"/>
                        <a14:foregroundMark x1="72000" y1="95167" x2="72000" y2="951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36618" y="3213896"/>
            <a:ext cx="1098177" cy="1098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ulse Oximeter On Finger Machine Sensor Virus Vector, Machine, Sensor,  Virus PNG and Vector with Transparent Background for Free Download">
            <a:extLst>
              <a:ext uri="{FF2B5EF4-FFF2-40B4-BE49-F238E27FC236}">
                <a16:creationId xmlns:a16="http://schemas.microsoft.com/office/drawing/2014/main" id="{131197D4-8221-D93B-4356-25C3CDF001B5}"/>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47982" y="969566"/>
            <a:ext cx="1886501" cy="1886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Esp32 Royalty-Free Images, Stock Photos &amp; Pictures | Shutterstock">
            <a:extLst>
              <a:ext uri="{FF2B5EF4-FFF2-40B4-BE49-F238E27FC236}">
                <a16:creationId xmlns:a16="http://schemas.microsoft.com/office/drawing/2014/main" id="{2B3D92CC-59FC-C15E-CF37-65198A2D513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4643" b="84286" l="1323" r="96561">
                        <a14:foregroundMark x1="7937" y1="51071" x2="7937" y2="51071"/>
                        <a14:foregroundMark x1="1323" y1="52857" x2="1323" y2="52857"/>
                        <a14:foregroundMark x1="66931" y1="4643" x2="66931" y2="4643"/>
                        <a14:foregroundMark x1="91799" y1="23929" x2="91799" y2="23929"/>
                        <a14:foregroundMark x1="96561" y1="25000" x2="96561" y2="25000"/>
                      </a14:backgroundRemoval>
                    </a14:imgEffect>
                  </a14:imgLayer>
                </a14:imgProps>
              </a:ext>
              <a:ext uri="{28A0092B-C50C-407E-A947-70E740481C1C}">
                <a14:useLocalDpi xmlns:a14="http://schemas.microsoft.com/office/drawing/2010/main" val="0"/>
              </a:ext>
            </a:extLst>
          </a:blip>
          <a:srcRect b="6248"/>
          <a:stretch/>
        </p:blipFill>
        <p:spPr bwMode="auto">
          <a:xfrm>
            <a:off x="3042071" y="796652"/>
            <a:ext cx="2668099" cy="18528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Gyro Sensor Module">
            <a:extLst>
              <a:ext uri="{FF2B5EF4-FFF2-40B4-BE49-F238E27FC236}">
                <a16:creationId xmlns:a16="http://schemas.microsoft.com/office/drawing/2014/main" id="{34323BDC-3228-B6B0-D18E-0C11889A41D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800" b="92200" l="10000" r="90000">
                        <a14:foregroundMark x1="29000" y1="9000" x2="29000" y2="9000"/>
                        <a14:foregroundMark x1="80200" y1="7800" x2="80200" y2="7800"/>
                        <a14:foregroundMark x1="64200" y1="89800" x2="64200" y2="89800"/>
                        <a14:foregroundMark x1="80800" y1="89600" x2="80800" y2="89600"/>
                        <a14:foregroundMark x1="80800" y1="90000" x2="80800" y2="90000"/>
                        <a14:foregroundMark x1="74400" y1="91600" x2="74400" y2="91600"/>
                        <a14:foregroundMark x1="81200" y1="84600" x2="81200" y2="84600"/>
                        <a14:foregroundMark x1="72000" y1="91400" x2="72000" y2="91400"/>
                        <a14:foregroundMark x1="76400" y1="92200" x2="76400" y2="92200"/>
                        <a14:foregroundMark x1="82600" y1="14800" x2="82600" y2="14800"/>
                      </a14:backgroundRemoval>
                    </a14:imgEffect>
                  </a14:imgLayer>
                </a14:imgProps>
              </a:ext>
              <a:ext uri="{28A0092B-C50C-407E-A947-70E740481C1C}">
                <a14:useLocalDpi xmlns:a14="http://schemas.microsoft.com/office/drawing/2010/main" val="0"/>
              </a:ext>
            </a:extLst>
          </a:blip>
          <a:srcRect/>
          <a:stretch>
            <a:fillRect/>
          </a:stretch>
        </p:blipFill>
        <p:spPr bwMode="auto">
          <a:xfrm>
            <a:off x="524925" y="2502561"/>
            <a:ext cx="1852877" cy="1852877"/>
          </a:xfrm>
          <a:prstGeom prst="rect">
            <a:avLst/>
          </a:prstGeom>
          <a:noFill/>
          <a:extLst>
            <a:ext uri="{909E8E84-426E-40DD-AFC4-6F175D3DCCD1}">
              <a14:hiddenFill xmlns:a14="http://schemas.microsoft.com/office/drawing/2010/main">
                <a:solidFill>
                  <a:srgbClr val="FFFFFF"/>
                </a:solidFill>
              </a14:hiddenFill>
            </a:ext>
          </a:extLst>
        </p:spPr>
      </p:pic>
      <p:sp>
        <p:nvSpPr>
          <p:cNvPr id="5" name="Circle: Hollow 4">
            <a:extLst>
              <a:ext uri="{FF2B5EF4-FFF2-40B4-BE49-F238E27FC236}">
                <a16:creationId xmlns:a16="http://schemas.microsoft.com/office/drawing/2014/main" id="{6F9571D0-7F9B-E8DC-D696-B5AC13D5BF98}"/>
              </a:ext>
            </a:extLst>
          </p:cNvPr>
          <p:cNvSpPr/>
          <p:nvPr/>
        </p:nvSpPr>
        <p:spPr>
          <a:xfrm>
            <a:off x="-9339880" y="-12173663"/>
            <a:ext cx="27432000" cy="27432000"/>
          </a:xfrm>
          <a:prstGeom prst="donut">
            <a:avLst>
              <a:gd name="adj" fmla="val 44825"/>
            </a:avLst>
          </a:prstGeom>
          <a:solidFill>
            <a:schemeClr val="tx1">
              <a:lumMod val="95000"/>
              <a:lumOff val="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lowchart: Manual Operation 5">
            <a:extLst>
              <a:ext uri="{FF2B5EF4-FFF2-40B4-BE49-F238E27FC236}">
                <a16:creationId xmlns:a16="http://schemas.microsoft.com/office/drawing/2014/main" id="{7F205F9E-C07C-DD68-DF8F-868F381880E9}"/>
              </a:ext>
            </a:extLst>
          </p:cNvPr>
          <p:cNvSpPr/>
          <p:nvPr/>
        </p:nvSpPr>
        <p:spPr>
          <a:xfrm rot="2045479">
            <a:off x="850996" y="640810"/>
            <a:ext cx="2918205" cy="7931561"/>
          </a:xfrm>
          <a:prstGeom prst="flowChartManualOperation">
            <a:avLst/>
          </a:prstGeom>
          <a:gradFill flip="none" rotWithShape="1">
            <a:gsLst>
              <a:gs pos="0">
                <a:schemeClr val="accent1">
                  <a:lumMod val="5000"/>
                  <a:lumOff val="95000"/>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521EAD9-971F-D40F-DC39-436C7BA55C91}"/>
              </a:ext>
            </a:extLst>
          </p:cNvPr>
          <p:cNvSpPr txBox="1"/>
          <p:nvPr/>
        </p:nvSpPr>
        <p:spPr>
          <a:xfrm>
            <a:off x="6540996" y="2115108"/>
            <a:ext cx="4508003" cy="2246769"/>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Central hub for managing communication between the wearable devices and processing.</a:t>
            </a:r>
            <a:endParaRPr lang="en-IN" sz="2800" dirty="0">
              <a:solidFill>
                <a:schemeClr val="bg1"/>
              </a:solidFill>
              <a:latin typeface="Century Gothic" panose="020B0502020202020204" pitchFamily="34" charset="0"/>
            </a:endParaRPr>
          </a:p>
        </p:txBody>
      </p:sp>
      <p:sp>
        <p:nvSpPr>
          <p:cNvPr id="10" name="TextBox 9">
            <a:extLst>
              <a:ext uri="{FF2B5EF4-FFF2-40B4-BE49-F238E27FC236}">
                <a16:creationId xmlns:a16="http://schemas.microsoft.com/office/drawing/2014/main" id="{485B5ED1-9450-3134-AD58-C830FDB08229}"/>
              </a:ext>
            </a:extLst>
          </p:cNvPr>
          <p:cNvSpPr txBox="1"/>
          <p:nvPr/>
        </p:nvSpPr>
        <p:spPr>
          <a:xfrm>
            <a:off x="6568144" y="1188394"/>
            <a:ext cx="7136947" cy="707886"/>
          </a:xfrm>
          <a:prstGeom prst="rect">
            <a:avLst/>
          </a:prstGeom>
          <a:noFill/>
        </p:spPr>
        <p:txBody>
          <a:bodyPr wrap="square" rtlCol="0">
            <a:spAutoFit/>
          </a:bodyPr>
          <a:lstStyle/>
          <a:p>
            <a:r>
              <a:rPr lang="en-US" sz="4000" dirty="0">
                <a:solidFill>
                  <a:srgbClr val="FF0000"/>
                </a:solidFill>
                <a:latin typeface="Dubai" panose="020B0503030403030204" pitchFamily="34" charset="-78"/>
                <a:cs typeface="Dubai" panose="020B0503030403030204" pitchFamily="34" charset="-78"/>
              </a:rPr>
              <a:t>ESP32 Microcontroller :</a:t>
            </a:r>
            <a:endParaRPr lang="en-IN" sz="4000" dirty="0">
              <a:solidFill>
                <a:srgbClr val="FF0000"/>
              </a:solidFill>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727702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pic>
        <p:nvPicPr>
          <p:cNvPr id="1026" name="Picture 2" descr="Best Esp32 Royalty-Free Images, Stock Photos &amp; Pictures | Shutterstock">
            <a:extLst>
              <a:ext uri="{FF2B5EF4-FFF2-40B4-BE49-F238E27FC236}">
                <a16:creationId xmlns:a16="http://schemas.microsoft.com/office/drawing/2014/main" id="{2B3D92CC-59FC-C15E-CF37-65198A2D513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643" b="84286" l="1323" r="96561">
                        <a14:foregroundMark x1="7937" y1="51071" x2="7937" y2="51071"/>
                        <a14:foregroundMark x1="1323" y1="52857" x2="1323" y2="52857"/>
                        <a14:foregroundMark x1="66931" y1="4643" x2="66931" y2="4643"/>
                        <a14:foregroundMark x1="91799" y1="23929" x2="91799" y2="23929"/>
                        <a14:foregroundMark x1="96561" y1="25000" x2="96561" y2="25000"/>
                      </a14:backgroundRemoval>
                    </a14:imgEffect>
                  </a14:imgLayer>
                </a14:imgProps>
              </a:ext>
              <a:ext uri="{28A0092B-C50C-407E-A947-70E740481C1C}">
                <a14:useLocalDpi xmlns:a14="http://schemas.microsoft.com/office/drawing/2010/main" val="0"/>
              </a:ext>
            </a:extLst>
          </a:blip>
          <a:srcRect b="6248"/>
          <a:stretch/>
        </p:blipFill>
        <p:spPr bwMode="auto">
          <a:xfrm>
            <a:off x="3042071" y="796652"/>
            <a:ext cx="2668099" cy="18528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itHub - sparkfun/AD8232_Heart_Rate_Monitor: AD8232 Heart Rate Monitor">
            <a:extLst>
              <a:ext uri="{FF2B5EF4-FFF2-40B4-BE49-F238E27FC236}">
                <a16:creationId xmlns:a16="http://schemas.microsoft.com/office/drawing/2014/main" id="{8C8D3098-1CB6-3BE0-905C-1F93C8E88686}"/>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7000" b="95167" l="10000" r="90000">
                        <a14:foregroundMark x1="69167" y1="10500" x2="69167" y2="10500"/>
                        <a14:foregroundMark x1="69167" y1="8000" x2="69167" y2="8000"/>
                        <a14:foregroundMark x1="82333" y1="7500" x2="82333" y2="7500"/>
                        <a14:foregroundMark x1="28333" y1="7000" x2="28333" y2="7000"/>
                        <a14:foregroundMark x1="72000" y1="95167" x2="72000" y2="951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36618" y="3213896"/>
            <a:ext cx="1098177" cy="10981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BMP280 Barometric Pressure and Altitude Sensor I2C/SPI Module at Rs 180.00  | Peelamedu | Coimbatore | ID: 2853590762062">
            <a:extLst>
              <a:ext uri="{FF2B5EF4-FFF2-40B4-BE49-F238E27FC236}">
                <a16:creationId xmlns:a16="http://schemas.microsoft.com/office/drawing/2014/main" id="{B0983223-1FAF-5DD8-E509-A99B0E07B9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3" b="89899" l="2000" r="90000">
                        <a14:foregroundMark x1="53000" y1="7071" x2="53000" y2="7071"/>
                        <a14:foregroundMark x1="48800" y1="505" x2="48800" y2="505"/>
                        <a14:foregroundMark x1="5000" y1="44444" x2="5000" y2="44444"/>
                        <a14:foregroundMark x1="2000" y1="40657" x2="2000" y2="40657"/>
                        <a14:foregroundMark x1="24200" y1="36364" x2="24200" y2="36364"/>
                        <a14:foregroundMark x1="62400" y1="69444" x2="62400" y2="69444"/>
                        <a14:foregroundMark x1="59000" y1="69444" x2="59000" y2="69444"/>
                        <a14:foregroundMark x1="59000" y1="69444" x2="59000" y2="694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57294" y="4886021"/>
            <a:ext cx="1852876" cy="14674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Gyro Sensor Module">
            <a:extLst>
              <a:ext uri="{FF2B5EF4-FFF2-40B4-BE49-F238E27FC236}">
                <a16:creationId xmlns:a16="http://schemas.microsoft.com/office/drawing/2014/main" id="{34323BDC-3228-B6B0-D18E-0C11889A41D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800" b="92200" l="10000" r="90000">
                        <a14:foregroundMark x1="29000" y1="9000" x2="29000" y2="9000"/>
                        <a14:foregroundMark x1="80200" y1="7800" x2="80200" y2="7800"/>
                        <a14:foregroundMark x1="64200" y1="89800" x2="64200" y2="89800"/>
                        <a14:foregroundMark x1="80800" y1="89600" x2="80800" y2="89600"/>
                        <a14:foregroundMark x1="80800" y1="90000" x2="80800" y2="90000"/>
                        <a14:foregroundMark x1="74400" y1="91600" x2="74400" y2="91600"/>
                        <a14:foregroundMark x1="81200" y1="84600" x2="81200" y2="84600"/>
                        <a14:foregroundMark x1="72000" y1="91400" x2="72000" y2="91400"/>
                        <a14:foregroundMark x1="76400" y1="92200" x2="76400" y2="92200"/>
                        <a14:foregroundMark x1="82600" y1="14800" x2="82600" y2="14800"/>
                      </a14:backgroundRemoval>
                    </a14:imgEffect>
                  </a14:imgLayer>
                </a14:imgProps>
              </a:ext>
              <a:ext uri="{28A0092B-C50C-407E-A947-70E740481C1C}">
                <a14:useLocalDpi xmlns:a14="http://schemas.microsoft.com/office/drawing/2010/main" val="0"/>
              </a:ext>
            </a:extLst>
          </a:blip>
          <a:srcRect/>
          <a:stretch>
            <a:fillRect/>
          </a:stretch>
        </p:blipFill>
        <p:spPr bwMode="auto">
          <a:xfrm>
            <a:off x="524925" y="2502561"/>
            <a:ext cx="1852877" cy="18528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ulse Oximeter On Finger Machine Sensor Virus Vector, Machine, Sensor,  Virus PNG and Vector with Transparent Background for Free Download">
            <a:extLst>
              <a:ext uri="{FF2B5EF4-FFF2-40B4-BE49-F238E27FC236}">
                <a16:creationId xmlns:a16="http://schemas.microsoft.com/office/drawing/2014/main" id="{131197D4-8221-D93B-4356-25C3CDF001B5}"/>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47982" y="969566"/>
            <a:ext cx="1886501" cy="1886501"/>
          </a:xfrm>
          <a:prstGeom prst="rect">
            <a:avLst/>
          </a:prstGeom>
          <a:noFill/>
          <a:extLst>
            <a:ext uri="{909E8E84-426E-40DD-AFC4-6F175D3DCCD1}">
              <a14:hiddenFill xmlns:a14="http://schemas.microsoft.com/office/drawing/2010/main">
                <a:solidFill>
                  <a:srgbClr val="FFFFFF"/>
                </a:solidFill>
              </a14:hiddenFill>
            </a:ext>
          </a:extLst>
        </p:spPr>
      </p:pic>
      <p:sp>
        <p:nvSpPr>
          <p:cNvPr id="9" name="Circle: Hollow 8">
            <a:extLst>
              <a:ext uri="{FF2B5EF4-FFF2-40B4-BE49-F238E27FC236}">
                <a16:creationId xmlns:a16="http://schemas.microsoft.com/office/drawing/2014/main" id="{262503DD-1AD6-A5CB-BDF2-B732264CBBD5}"/>
              </a:ext>
            </a:extLst>
          </p:cNvPr>
          <p:cNvSpPr/>
          <p:nvPr/>
        </p:nvSpPr>
        <p:spPr>
          <a:xfrm>
            <a:off x="-12264637" y="-10287001"/>
            <a:ext cx="27432000" cy="27432000"/>
          </a:xfrm>
          <a:prstGeom prst="donut">
            <a:avLst>
              <a:gd name="adj" fmla="val 44825"/>
            </a:avLst>
          </a:prstGeom>
          <a:solidFill>
            <a:schemeClr val="tx1">
              <a:lumMod val="95000"/>
              <a:lumOff val="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lowchart: Manual Operation 9">
            <a:extLst>
              <a:ext uri="{FF2B5EF4-FFF2-40B4-BE49-F238E27FC236}">
                <a16:creationId xmlns:a16="http://schemas.microsoft.com/office/drawing/2014/main" id="{0CF2D727-B435-0C99-CC1B-422E98C6CC1E}"/>
              </a:ext>
            </a:extLst>
          </p:cNvPr>
          <p:cNvSpPr/>
          <p:nvPr/>
        </p:nvSpPr>
        <p:spPr>
          <a:xfrm rot="2045479">
            <a:off x="-2232111" y="2892219"/>
            <a:ext cx="2918205" cy="7931561"/>
          </a:xfrm>
          <a:prstGeom prst="flowChartManualOperation">
            <a:avLst/>
          </a:prstGeom>
          <a:gradFill flip="none" rotWithShape="1">
            <a:gsLst>
              <a:gs pos="0">
                <a:schemeClr val="accent1">
                  <a:lumMod val="5000"/>
                  <a:lumOff val="95000"/>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933BE9A-B18F-EB53-C497-0E4AAF7B2B34}"/>
              </a:ext>
            </a:extLst>
          </p:cNvPr>
          <p:cNvSpPr txBox="1"/>
          <p:nvPr/>
        </p:nvSpPr>
        <p:spPr>
          <a:xfrm>
            <a:off x="4376120" y="1127360"/>
            <a:ext cx="7136947" cy="707886"/>
          </a:xfrm>
          <a:prstGeom prst="rect">
            <a:avLst/>
          </a:prstGeom>
          <a:noFill/>
        </p:spPr>
        <p:txBody>
          <a:bodyPr wrap="square" rtlCol="0">
            <a:spAutoFit/>
          </a:bodyPr>
          <a:lstStyle/>
          <a:p>
            <a:r>
              <a:rPr lang="en-IN" sz="4000" dirty="0">
                <a:solidFill>
                  <a:srgbClr val="FF0000"/>
                </a:solidFill>
                <a:latin typeface="Dubai" panose="020B0503030403030204" pitchFamily="34" charset="-78"/>
                <a:cs typeface="Dubai" panose="020B0503030403030204" pitchFamily="34" charset="-78"/>
              </a:rPr>
              <a:t>Gyroscope :</a:t>
            </a:r>
          </a:p>
        </p:txBody>
      </p:sp>
      <p:sp>
        <p:nvSpPr>
          <p:cNvPr id="8" name="TextBox 7">
            <a:extLst>
              <a:ext uri="{FF2B5EF4-FFF2-40B4-BE49-F238E27FC236}">
                <a16:creationId xmlns:a16="http://schemas.microsoft.com/office/drawing/2014/main" id="{13700275-4A99-D535-5446-E46E60D841BE}"/>
              </a:ext>
            </a:extLst>
          </p:cNvPr>
          <p:cNvSpPr txBox="1"/>
          <p:nvPr/>
        </p:nvSpPr>
        <p:spPr>
          <a:xfrm>
            <a:off x="4251789" y="2153580"/>
            <a:ext cx="5890776" cy="3108543"/>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A </a:t>
            </a:r>
            <a:r>
              <a:rPr lang="en-US" sz="2800" b="1" dirty="0">
                <a:solidFill>
                  <a:schemeClr val="bg1"/>
                </a:solidFill>
                <a:latin typeface="Century Gothic" panose="020B0502020202020204" pitchFamily="34" charset="0"/>
              </a:rPr>
              <a:t>gyroscope sensor</a:t>
            </a:r>
            <a:r>
              <a:rPr lang="en-US" sz="2800" dirty="0">
                <a:solidFill>
                  <a:schemeClr val="bg1"/>
                </a:solidFill>
                <a:latin typeface="Century Gothic" panose="020B0502020202020204" pitchFamily="34" charset="0"/>
              </a:rPr>
              <a:t> measures </a:t>
            </a:r>
            <a:r>
              <a:rPr lang="en-US" sz="2800" b="1" dirty="0">
                <a:solidFill>
                  <a:schemeClr val="bg1"/>
                </a:solidFill>
                <a:latin typeface="Century Gothic" panose="020B0502020202020204" pitchFamily="34" charset="0"/>
              </a:rPr>
              <a:t>angular velocity (rotation rate)</a:t>
            </a:r>
            <a:r>
              <a:rPr lang="en-US" sz="2800" dirty="0">
                <a:solidFill>
                  <a:schemeClr val="bg1"/>
                </a:solidFill>
                <a:latin typeface="Century Gothic" panose="020B0502020202020204" pitchFamily="34" charset="0"/>
              </a:rPr>
              <a:t> in different directions (X, Y, Z axes). For </a:t>
            </a:r>
            <a:r>
              <a:rPr lang="en-US" sz="2800" b="1" dirty="0">
                <a:solidFill>
                  <a:schemeClr val="bg1"/>
                </a:solidFill>
                <a:latin typeface="Century Gothic" panose="020B0502020202020204" pitchFamily="34" charset="0"/>
              </a:rPr>
              <a:t>fall detection</a:t>
            </a:r>
            <a:r>
              <a:rPr lang="en-US" sz="2800" dirty="0">
                <a:solidFill>
                  <a:schemeClr val="bg1"/>
                </a:solidFill>
                <a:latin typeface="Century Gothic" panose="020B0502020202020204" pitchFamily="34" charset="0"/>
              </a:rPr>
              <a:t>, it works alongside an </a:t>
            </a:r>
            <a:r>
              <a:rPr lang="en-US" sz="2800" b="1" dirty="0">
                <a:solidFill>
                  <a:schemeClr val="bg1"/>
                </a:solidFill>
                <a:latin typeface="Century Gothic" panose="020B0502020202020204" pitchFamily="34" charset="0"/>
              </a:rPr>
              <a:t>accelerometer</a:t>
            </a:r>
            <a:r>
              <a:rPr lang="en-US" sz="2800" dirty="0">
                <a:solidFill>
                  <a:schemeClr val="bg1"/>
                </a:solidFill>
                <a:latin typeface="Century Gothic" panose="020B0502020202020204" pitchFamily="34" charset="0"/>
              </a:rPr>
              <a:t> to identify sudden changes in body movement and orientation.</a:t>
            </a:r>
            <a:endParaRPr lang="en-IN"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9951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pic>
        <p:nvPicPr>
          <p:cNvPr id="4" name="Picture 12" descr="Pulse Oximeter On Finger Machine Sensor Virus Vector, Machine, Sensor,  Virus PNG and Vector with Transparent Background for Free Download">
            <a:extLst>
              <a:ext uri="{FF2B5EF4-FFF2-40B4-BE49-F238E27FC236}">
                <a16:creationId xmlns:a16="http://schemas.microsoft.com/office/drawing/2014/main" id="{131197D4-8221-D93B-4356-25C3CDF001B5}"/>
              </a:ext>
            </a:extLst>
          </p:cNvPr>
          <p:cNvPicPr>
            <a:picLocks noChangeAspect="1" noChangeArrowheads="1"/>
          </p:cNvPicPr>
          <p:nvPr/>
        </p:nvPicPr>
        <p:blipFill>
          <a:blip r:embed="rId2" cstate="hq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47982" y="969566"/>
            <a:ext cx="1886501" cy="1886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BMP280 Barometric Pressure and Altitude Sensor I2C/SPI Module at Rs 180.00  | Peelamedu | Coimbatore | ID: 2853590762062">
            <a:extLst>
              <a:ext uri="{FF2B5EF4-FFF2-40B4-BE49-F238E27FC236}">
                <a16:creationId xmlns:a16="http://schemas.microsoft.com/office/drawing/2014/main" id="{B0983223-1FAF-5DD8-E509-A99B0E07B9D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3" b="89899" l="2000" r="90000">
                        <a14:foregroundMark x1="53000" y1="7071" x2="53000" y2="7071"/>
                        <a14:foregroundMark x1="48800" y1="505" x2="48800" y2="505"/>
                        <a14:foregroundMark x1="5000" y1="44444" x2="5000" y2="44444"/>
                        <a14:foregroundMark x1="2000" y1="40657" x2="2000" y2="40657"/>
                        <a14:foregroundMark x1="24200" y1="36364" x2="24200" y2="36364"/>
                        <a14:foregroundMark x1="62400" y1="69444" x2="62400" y2="69444"/>
                        <a14:foregroundMark x1="59000" y1="69444" x2="59000" y2="69444"/>
                        <a14:foregroundMark x1="59000" y1="69444" x2="59000" y2="694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57294" y="4886021"/>
            <a:ext cx="1852876" cy="1467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itHub - sparkfun/AD8232_Heart_Rate_Monitor: AD8232 Heart Rate Monitor">
            <a:extLst>
              <a:ext uri="{FF2B5EF4-FFF2-40B4-BE49-F238E27FC236}">
                <a16:creationId xmlns:a16="http://schemas.microsoft.com/office/drawing/2014/main" id="{8C8D3098-1CB6-3BE0-905C-1F93C8E88686}"/>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7000" b="95167" l="10000" r="90000">
                        <a14:foregroundMark x1="69167" y1="10500" x2="69167" y2="10500"/>
                        <a14:foregroundMark x1="69167" y1="8000" x2="69167" y2="8000"/>
                        <a14:foregroundMark x1="82333" y1="7500" x2="82333" y2="7500"/>
                        <a14:foregroundMark x1="28333" y1="7000" x2="28333" y2="7000"/>
                        <a14:foregroundMark x1="72000" y1="95167" x2="72000" y2="951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36618" y="3213896"/>
            <a:ext cx="1098177" cy="10981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Esp32 Royalty-Free Images, Stock Photos &amp; Pictures | Shutterstock">
            <a:extLst>
              <a:ext uri="{FF2B5EF4-FFF2-40B4-BE49-F238E27FC236}">
                <a16:creationId xmlns:a16="http://schemas.microsoft.com/office/drawing/2014/main" id="{2B3D92CC-59FC-C15E-CF37-65198A2D513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4643" b="84286" l="1323" r="96561">
                        <a14:foregroundMark x1="7937" y1="51071" x2="7937" y2="51071"/>
                        <a14:foregroundMark x1="1323" y1="52857" x2="1323" y2="52857"/>
                        <a14:foregroundMark x1="66931" y1="4643" x2="66931" y2="4643"/>
                        <a14:foregroundMark x1="91799" y1="23929" x2="91799" y2="23929"/>
                        <a14:foregroundMark x1="96561" y1="25000" x2="96561" y2="25000"/>
                      </a14:backgroundRemoval>
                    </a14:imgEffect>
                  </a14:imgLayer>
                </a14:imgProps>
              </a:ext>
              <a:ext uri="{28A0092B-C50C-407E-A947-70E740481C1C}">
                <a14:useLocalDpi xmlns:a14="http://schemas.microsoft.com/office/drawing/2010/main" val="0"/>
              </a:ext>
            </a:extLst>
          </a:blip>
          <a:srcRect b="6248"/>
          <a:stretch/>
        </p:blipFill>
        <p:spPr bwMode="auto">
          <a:xfrm>
            <a:off x="3042071" y="796652"/>
            <a:ext cx="2668099" cy="18528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Gyro Sensor Module">
            <a:extLst>
              <a:ext uri="{FF2B5EF4-FFF2-40B4-BE49-F238E27FC236}">
                <a16:creationId xmlns:a16="http://schemas.microsoft.com/office/drawing/2014/main" id="{34323BDC-3228-B6B0-D18E-0C11889A41D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800" b="92200" l="10000" r="90000">
                        <a14:foregroundMark x1="29000" y1="9000" x2="29000" y2="9000"/>
                        <a14:foregroundMark x1="80200" y1="7800" x2="80200" y2="7800"/>
                        <a14:foregroundMark x1="64200" y1="89800" x2="64200" y2="89800"/>
                        <a14:foregroundMark x1="80800" y1="89600" x2="80800" y2="89600"/>
                        <a14:foregroundMark x1="80800" y1="90000" x2="80800" y2="90000"/>
                        <a14:foregroundMark x1="74400" y1="91600" x2="74400" y2="91600"/>
                        <a14:foregroundMark x1="81200" y1="84600" x2="81200" y2="84600"/>
                        <a14:foregroundMark x1="72000" y1="91400" x2="72000" y2="91400"/>
                        <a14:foregroundMark x1="76400" y1="92200" x2="76400" y2="92200"/>
                        <a14:foregroundMark x1="82600" y1="14800" x2="82600" y2="14800"/>
                      </a14:backgroundRemoval>
                    </a14:imgEffect>
                  </a14:imgLayer>
                </a14:imgProps>
              </a:ext>
              <a:ext uri="{28A0092B-C50C-407E-A947-70E740481C1C}">
                <a14:useLocalDpi xmlns:a14="http://schemas.microsoft.com/office/drawing/2010/main" val="0"/>
              </a:ext>
            </a:extLst>
          </a:blip>
          <a:srcRect/>
          <a:stretch>
            <a:fillRect/>
          </a:stretch>
        </p:blipFill>
        <p:spPr bwMode="auto">
          <a:xfrm>
            <a:off x="524925" y="2502561"/>
            <a:ext cx="1852877" cy="1852877"/>
          </a:xfrm>
          <a:prstGeom prst="rect">
            <a:avLst/>
          </a:prstGeom>
          <a:noFill/>
          <a:extLst>
            <a:ext uri="{909E8E84-426E-40DD-AFC4-6F175D3DCCD1}">
              <a14:hiddenFill xmlns:a14="http://schemas.microsoft.com/office/drawing/2010/main">
                <a:solidFill>
                  <a:srgbClr val="FFFFFF"/>
                </a:solidFill>
              </a14:hiddenFill>
            </a:ext>
          </a:extLst>
        </p:spPr>
      </p:pic>
      <p:sp>
        <p:nvSpPr>
          <p:cNvPr id="10" name="Circle: Hollow 9">
            <a:extLst>
              <a:ext uri="{FF2B5EF4-FFF2-40B4-BE49-F238E27FC236}">
                <a16:creationId xmlns:a16="http://schemas.microsoft.com/office/drawing/2014/main" id="{408DA9AD-771B-B3C3-3F9D-E5CFB88C899D}"/>
              </a:ext>
            </a:extLst>
          </p:cNvPr>
          <p:cNvSpPr/>
          <p:nvPr/>
        </p:nvSpPr>
        <p:spPr>
          <a:xfrm>
            <a:off x="-8790317" y="-8348473"/>
            <a:ext cx="27432000" cy="27432000"/>
          </a:xfrm>
          <a:prstGeom prst="donut">
            <a:avLst>
              <a:gd name="adj" fmla="val 44825"/>
            </a:avLst>
          </a:prstGeom>
          <a:solidFill>
            <a:schemeClr val="tx1">
              <a:lumMod val="95000"/>
              <a:lumOff val="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lowchart: Manual Operation 10">
            <a:extLst>
              <a:ext uri="{FF2B5EF4-FFF2-40B4-BE49-F238E27FC236}">
                <a16:creationId xmlns:a16="http://schemas.microsoft.com/office/drawing/2014/main" id="{9B300526-04D0-B91A-0EA9-938657610045}"/>
              </a:ext>
            </a:extLst>
          </p:cNvPr>
          <p:cNvSpPr/>
          <p:nvPr/>
        </p:nvSpPr>
        <p:spPr>
          <a:xfrm rot="3578547">
            <a:off x="115195" y="3335121"/>
            <a:ext cx="2918205" cy="7931561"/>
          </a:xfrm>
          <a:prstGeom prst="flowChartManualOperation">
            <a:avLst/>
          </a:prstGeom>
          <a:gradFill flip="none" rotWithShape="1">
            <a:gsLst>
              <a:gs pos="0">
                <a:schemeClr val="accent1">
                  <a:lumMod val="5000"/>
                  <a:lumOff val="95000"/>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A81D482-7BF9-BB8A-3B88-6A8713399F1F}"/>
              </a:ext>
            </a:extLst>
          </p:cNvPr>
          <p:cNvSpPr txBox="1"/>
          <p:nvPr/>
        </p:nvSpPr>
        <p:spPr>
          <a:xfrm>
            <a:off x="4925683" y="504264"/>
            <a:ext cx="13716000" cy="584775"/>
          </a:xfrm>
          <a:prstGeom prst="rect">
            <a:avLst/>
          </a:prstGeom>
          <a:noFill/>
        </p:spPr>
        <p:txBody>
          <a:bodyPr wrap="square">
            <a:spAutoFit/>
          </a:bodyPr>
          <a:lstStyle/>
          <a:p>
            <a:r>
              <a:rPr lang="en-US" sz="3200" dirty="0">
                <a:solidFill>
                  <a:srgbClr val="FF0000"/>
                </a:solidFill>
                <a:latin typeface="Century Gothic" panose="020B0502020202020204" pitchFamily="34" charset="0"/>
              </a:rPr>
              <a:t>BMP280 Barometric pressure sensor:</a:t>
            </a:r>
            <a:endParaRPr lang="en-IN" sz="3200" dirty="0">
              <a:solidFill>
                <a:srgbClr val="FF0000"/>
              </a:solidFill>
              <a:latin typeface="Century Gothic" panose="020B0502020202020204" pitchFamily="34" charset="0"/>
            </a:endParaRPr>
          </a:p>
        </p:txBody>
      </p:sp>
      <p:sp>
        <p:nvSpPr>
          <p:cNvPr id="9" name="TextBox 8">
            <a:extLst>
              <a:ext uri="{FF2B5EF4-FFF2-40B4-BE49-F238E27FC236}">
                <a16:creationId xmlns:a16="http://schemas.microsoft.com/office/drawing/2014/main" id="{C456FB2F-813D-730E-81F7-2605C3FC4C18}"/>
              </a:ext>
            </a:extLst>
          </p:cNvPr>
          <p:cNvSpPr txBox="1"/>
          <p:nvPr/>
        </p:nvSpPr>
        <p:spPr>
          <a:xfrm>
            <a:off x="4914928" y="1284130"/>
            <a:ext cx="6808596" cy="2677656"/>
          </a:xfrm>
          <a:prstGeom prst="rect">
            <a:avLst/>
          </a:prstGeom>
          <a:noFill/>
        </p:spPr>
        <p:txBody>
          <a:bodyPr wrap="square" rtlCol="0">
            <a:spAutoFit/>
          </a:bodyPr>
          <a:lstStyle/>
          <a:p>
            <a:r>
              <a:rPr lang="en-US" sz="2800" dirty="0">
                <a:solidFill>
                  <a:schemeClr val="bg1"/>
                </a:solidFill>
                <a:latin typeface="Century Gothic" panose="020B0502020202020204" pitchFamily="34" charset="0"/>
              </a:rPr>
              <a:t>Measures ambient pressure and temperature , which can be used to detect altitude changes (useful for fall detection)and environmental conditions.</a:t>
            </a:r>
            <a:endParaRPr lang="en-IN" sz="2800" dirty="0">
              <a:solidFill>
                <a:schemeClr val="bg1"/>
              </a:solidFill>
              <a:latin typeface="Century Gothic" panose="020B0502020202020204" pitchFamily="34" charset="0"/>
            </a:endParaRPr>
          </a:p>
          <a:p>
            <a:endParaRPr lang="en-US" sz="2800" dirty="0"/>
          </a:p>
        </p:txBody>
      </p:sp>
    </p:spTree>
    <p:extLst>
      <p:ext uri="{BB962C8B-B14F-4D97-AF65-F5344CB8AC3E}">
        <p14:creationId xmlns:p14="http://schemas.microsoft.com/office/powerpoint/2010/main" val="244762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FF99"/>
        </a:solidFill>
        <a:effectLst/>
      </p:bgPr>
    </p:bg>
    <p:spTree>
      <p:nvGrpSpPr>
        <p:cNvPr id="1" name=""/>
        <p:cNvGrpSpPr/>
        <p:nvPr/>
      </p:nvGrpSpPr>
      <p:grpSpPr>
        <a:xfrm>
          <a:off x="0" y="0"/>
          <a:ext cx="0" cy="0"/>
          <a:chOff x="0" y="0"/>
          <a:chExt cx="0" cy="0"/>
        </a:xfrm>
      </p:grpSpPr>
      <p:pic>
        <p:nvPicPr>
          <p:cNvPr id="3" name="Picture 8" descr="BMP280 Barometric Pressure and Altitude Sensor I2C/SPI Module at Rs 180.00  | Peelamedu | Coimbatore | ID: 2853590762062">
            <a:extLst>
              <a:ext uri="{FF2B5EF4-FFF2-40B4-BE49-F238E27FC236}">
                <a16:creationId xmlns:a16="http://schemas.microsoft.com/office/drawing/2014/main" id="{B0983223-1FAF-5DD8-E509-A99B0E07B9D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53" b="89899" l="2000" r="90000">
                        <a14:foregroundMark x1="53000" y1="7071" x2="53000" y2="7071"/>
                        <a14:foregroundMark x1="48800" y1="505" x2="48800" y2="505"/>
                        <a14:foregroundMark x1="5000" y1="44444" x2="5000" y2="44444"/>
                        <a14:foregroundMark x1="2000" y1="40657" x2="2000" y2="40657"/>
                        <a14:foregroundMark x1="24200" y1="36364" x2="24200" y2="36364"/>
                        <a14:foregroundMark x1="62400" y1="69444" x2="62400" y2="69444"/>
                        <a14:foregroundMark x1="59000" y1="69444" x2="59000" y2="69444"/>
                        <a14:foregroundMark x1="59000" y1="69444" x2="59000" y2="6944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857294" y="4886021"/>
            <a:ext cx="1852876" cy="1467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itHub - sparkfun/AD8232_Heart_Rate_Monitor: AD8232 Heart Rate Monitor">
            <a:extLst>
              <a:ext uri="{FF2B5EF4-FFF2-40B4-BE49-F238E27FC236}">
                <a16:creationId xmlns:a16="http://schemas.microsoft.com/office/drawing/2014/main" id="{8C8D3098-1CB6-3BE0-905C-1F93C8E88686}"/>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7000" b="95167" l="10000" r="90000">
                        <a14:foregroundMark x1="69167" y1="10500" x2="69167" y2="10500"/>
                        <a14:foregroundMark x1="69167" y1="8000" x2="69167" y2="8000"/>
                        <a14:foregroundMark x1="82333" y1="7500" x2="82333" y2="7500"/>
                        <a14:foregroundMark x1="28333" y1="7000" x2="28333" y2="7000"/>
                        <a14:foregroundMark x1="72000" y1="95167" x2="72000" y2="9516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0136618" y="3213896"/>
            <a:ext cx="1098177" cy="1098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ulse Oximeter On Finger Machine Sensor Virus Vector, Machine, Sensor,  Virus PNG and Vector with Transparent Background for Free Download">
            <a:extLst>
              <a:ext uri="{FF2B5EF4-FFF2-40B4-BE49-F238E27FC236}">
                <a16:creationId xmlns:a16="http://schemas.microsoft.com/office/drawing/2014/main" id="{131197D4-8221-D93B-4356-25C3CDF001B5}"/>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847982" y="969566"/>
            <a:ext cx="1886501" cy="1886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st Esp32 Royalty-Free Images, Stock Photos &amp; Pictures | Shutterstock">
            <a:extLst>
              <a:ext uri="{FF2B5EF4-FFF2-40B4-BE49-F238E27FC236}">
                <a16:creationId xmlns:a16="http://schemas.microsoft.com/office/drawing/2014/main" id="{2B3D92CC-59FC-C15E-CF37-65198A2D5135}"/>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4643" b="84286" l="1323" r="96561">
                        <a14:foregroundMark x1="7937" y1="51071" x2="7937" y2="51071"/>
                        <a14:foregroundMark x1="1323" y1="52857" x2="1323" y2="52857"/>
                        <a14:foregroundMark x1="66931" y1="4643" x2="66931" y2="4643"/>
                        <a14:foregroundMark x1="91799" y1="23929" x2="91799" y2="23929"/>
                        <a14:foregroundMark x1="96561" y1="25000" x2="96561" y2="25000"/>
                      </a14:backgroundRemoval>
                    </a14:imgEffect>
                  </a14:imgLayer>
                </a14:imgProps>
              </a:ext>
              <a:ext uri="{28A0092B-C50C-407E-A947-70E740481C1C}">
                <a14:useLocalDpi xmlns:a14="http://schemas.microsoft.com/office/drawing/2010/main" val="0"/>
              </a:ext>
            </a:extLst>
          </a:blip>
          <a:srcRect b="6248"/>
          <a:stretch/>
        </p:blipFill>
        <p:spPr bwMode="auto">
          <a:xfrm>
            <a:off x="3042071" y="796652"/>
            <a:ext cx="2668099" cy="18528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Gyro Sensor Module">
            <a:extLst>
              <a:ext uri="{FF2B5EF4-FFF2-40B4-BE49-F238E27FC236}">
                <a16:creationId xmlns:a16="http://schemas.microsoft.com/office/drawing/2014/main" id="{34323BDC-3228-B6B0-D18E-0C11889A41D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800" b="92200" l="10000" r="90000">
                        <a14:foregroundMark x1="29000" y1="9000" x2="29000" y2="9000"/>
                        <a14:foregroundMark x1="80200" y1="7800" x2="80200" y2="7800"/>
                        <a14:foregroundMark x1="64200" y1="89800" x2="64200" y2="89800"/>
                        <a14:foregroundMark x1="80800" y1="89600" x2="80800" y2="89600"/>
                        <a14:foregroundMark x1="80800" y1="90000" x2="80800" y2="90000"/>
                        <a14:foregroundMark x1="74400" y1="91600" x2="74400" y2="91600"/>
                        <a14:foregroundMark x1="81200" y1="84600" x2="81200" y2="84600"/>
                        <a14:foregroundMark x1="72000" y1="91400" x2="72000" y2="91400"/>
                        <a14:foregroundMark x1="76400" y1="92200" x2="76400" y2="92200"/>
                        <a14:foregroundMark x1="82600" y1="14800" x2="82600" y2="14800"/>
                      </a14:backgroundRemoval>
                    </a14:imgEffect>
                  </a14:imgLayer>
                </a14:imgProps>
              </a:ext>
              <a:ext uri="{28A0092B-C50C-407E-A947-70E740481C1C}">
                <a14:useLocalDpi xmlns:a14="http://schemas.microsoft.com/office/drawing/2010/main" val="0"/>
              </a:ext>
            </a:extLst>
          </a:blip>
          <a:srcRect/>
          <a:stretch>
            <a:fillRect/>
          </a:stretch>
        </p:blipFill>
        <p:spPr bwMode="auto">
          <a:xfrm>
            <a:off x="524925" y="2502561"/>
            <a:ext cx="1852877" cy="1852877"/>
          </a:xfrm>
          <a:prstGeom prst="rect">
            <a:avLst/>
          </a:prstGeom>
          <a:noFill/>
          <a:extLst>
            <a:ext uri="{909E8E84-426E-40DD-AFC4-6F175D3DCCD1}">
              <a14:hiddenFill xmlns:a14="http://schemas.microsoft.com/office/drawing/2010/main">
                <a:solidFill>
                  <a:srgbClr val="FFFFFF"/>
                </a:solidFill>
              </a14:hiddenFill>
            </a:ext>
          </a:extLst>
        </p:spPr>
      </p:pic>
      <p:sp>
        <p:nvSpPr>
          <p:cNvPr id="5" name="Circle: Hollow 4">
            <a:extLst>
              <a:ext uri="{FF2B5EF4-FFF2-40B4-BE49-F238E27FC236}">
                <a16:creationId xmlns:a16="http://schemas.microsoft.com/office/drawing/2014/main" id="{6F9571D0-7F9B-E8DC-D696-B5AC13D5BF98}"/>
              </a:ext>
            </a:extLst>
          </p:cNvPr>
          <p:cNvSpPr/>
          <p:nvPr/>
        </p:nvSpPr>
        <p:spPr>
          <a:xfrm>
            <a:off x="-5756420" y="-11605561"/>
            <a:ext cx="27432000" cy="27432000"/>
          </a:xfrm>
          <a:prstGeom prst="donut">
            <a:avLst>
              <a:gd name="adj" fmla="val 44825"/>
            </a:avLst>
          </a:prstGeom>
          <a:solidFill>
            <a:schemeClr val="tx1">
              <a:lumMod val="95000"/>
              <a:lumOff val="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lowchart: Manual Operation 5">
            <a:extLst>
              <a:ext uri="{FF2B5EF4-FFF2-40B4-BE49-F238E27FC236}">
                <a16:creationId xmlns:a16="http://schemas.microsoft.com/office/drawing/2014/main" id="{7F205F9E-C07C-DD68-DF8F-868F381880E9}"/>
              </a:ext>
            </a:extLst>
          </p:cNvPr>
          <p:cNvSpPr/>
          <p:nvPr/>
        </p:nvSpPr>
        <p:spPr>
          <a:xfrm rot="19414601">
            <a:off x="8551468" y="1061197"/>
            <a:ext cx="2918205" cy="7931561"/>
          </a:xfrm>
          <a:prstGeom prst="flowChartManualOperation">
            <a:avLst/>
          </a:prstGeom>
          <a:gradFill flip="none" rotWithShape="1">
            <a:gsLst>
              <a:gs pos="0">
                <a:schemeClr val="accent1">
                  <a:lumMod val="5000"/>
                  <a:lumOff val="95000"/>
                  <a:alpha val="0"/>
                </a:schemeClr>
              </a:gs>
              <a:gs pos="10000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BF9FBB7-5DF6-6BF9-72F2-017D44F28971}"/>
              </a:ext>
            </a:extLst>
          </p:cNvPr>
          <p:cNvSpPr txBox="1"/>
          <p:nvPr/>
        </p:nvSpPr>
        <p:spPr>
          <a:xfrm>
            <a:off x="928991" y="2108485"/>
            <a:ext cx="5153786" cy="2268313"/>
          </a:xfrm>
          <a:prstGeom prst="rect">
            <a:avLst/>
          </a:prstGeom>
          <a:noFill/>
        </p:spPr>
        <p:txBody>
          <a:bodyPr wrap="square" rtlCol="0">
            <a:spAutoFit/>
          </a:bodyPr>
          <a:lstStyle/>
          <a:p>
            <a:r>
              <a:rPr lang="en-US" sz="3200" dirty="0">
                <a:solidFill>
                  <a:schemeClr val="bg1"/>
                </a:solidFill>
                <a:latin typeface="Century Gothic" panose="020B0502020202020204" pitchFamily="34" charset="0"/>
              </a:rPr>
              <a:t>Monitors the user’s blood oxygen levels to detect potential hypoxia (Low oxygen levels).</a:t>
            </a:r>
            <a:endParaRPr lang="en-IN" sz="3200" dirty="0">
              <a:solidFill>
                <a:schemeClr val="bg1"/>
              </a:solidFill>
              <a:latin typeface="Century Gothic" panose="020B0502020202020204" pitchFamily="34" charset="0"/>
            </a:endParaRPr>
          </a:p>
        </p:txBody>
      </p:sp>
      <p:sp>
        <p:nvSpPr>
          <p:cNvPr id="8" name="TextBox 7">
            <a:extLst>
              <a:ext uri="{FF2B5EF4-FFF2-40B4-BE49-F238E27FC236}">
                <a16:creationId xmlns:a16="http://schemas.microsoft.com/office/drawing/2014/main" id="{B47B3693-9F7C-27CB-173B-E78C2AA93E1A}"/>
              </a:ext>
            </a:extLst>
          </p:cNvPr>
          <p:cNvSpPr txBox="1"/>
          <p:nvPr/>
        </p:nvSpPr>
        <p:spPr>
          <a:xfrm>
            <a:off x="928991" y="1568871"/>
            <a:ext cx="2926885" cy="643253"/>
          </a:xfrm>
          <a:prstGeom prst="rect">
            <a:avLst/>
          </a:prstGeom>
          <a:noFill/>
        </p:spPr>
        <p:txBody>
          <a:bodyPr wrap="square" rtlCol="0">
            <a:spAutoFit/>
          </a:bodyPr>
          <a:lstStyle/>
          <a:p>
            <a:r>
              <a:rPr lang="en-US" sz="3200" dirty="0">
                <a:solidFill>
                  <a:srgbClr val="FF0000"/>
                </a:solidFill>
                <a:latin typeface="Century Gothic" panose="020B0502020202020204" pitchFamily="34" charset="0"/>
              </a:rPr>
              <a:t>SpO2 sensor :</a:t>
            </a:r>
            <a:endParaRPr lang="en-IN" sz="32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645066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2396</Words>
  <Application>Microsoft Office PowerPoint</Application>
  <PresentationFormat>Widescreen</PresentationFormat>
  <Paragraphs>236</Paragraphs>
  <Slides>46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Century Gothic</vt:lpstr>
      <vt:lpstr>Dubai</vt:lpstr>
      <vt:lpstr>Gill Sans Ultra Bold</vt:lpstr>
      <vt:lpstr>Montserrat Black</vt:lpstr>
      <vt:lpstr>Montserrat Light</vt:lpstr>
      <vt:lpstr>Tw Cen MT</vt:lpstr>
      <vt:lpstr>Tw Cen MT Condensed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Pavitra burra</dc:creator>
  <cp:lastModifiedBy>Pavitra burra</cp:lastModifiedBy>
  <cp:revision>14</cp:revision>
  <dcterms:created xsi:type="dcterms:W3CDTF">2025-10-08T19:00:04Z</dcterms:created>
  <dcterms:modified xsi:type="dcterms:W3CDTF">2025-10-11T12:24:42Z</dcterms:modified>
</cp:coreProperties>
</file>